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sldIdLst>
    <p:sldId id="429" r:id="rId2"/>
    <p:sldId id="256" r:id="rId3"/>
    <p:sldId id="434" r:id="rId4"/>
    <p:sldId id="435" r:id="rId5"/>
    <p:sldId id="436" r:id="rId6"/>
    <p:sldId id="437" r:id="rId7"/>
    <p:sldId id="438" r:id="rId8"/>
    <p:sldId id="445" r:id="rId9"/>
    <p:sldId id="446" r:id="rId10"/>
    <p:sldId id="432" r:id="rId11"/>
    <p:sldId id="430" r:id="rId12"/>
    <p:sldId id="439" r:id="rId13"/>
    <p:sldId id="440" r:id="rId14"/>
    <p:sldId id="441" r:id="rId15"/>
    <p:sldId id="442" r:id="rId16"/>
    <p:sldId id="443" r:id="rId17"/>
    <p:sldId id="451" r:id="rId18"/>
    <p:sldId id="448" r:id="rId19"/>
    <p:sldId id="460" r:id="rId20"/>
    <p:sldId id="461" r:id="rId21"/>
    <p:sldId id="462" r:id="rId22"/>
    <p:sldId id="463" r:id="rId23"/>
    <p:sldId id="447" r:id="rId24"/>
    <p:sldId id="449" r:id="rId25"/>
    <p:sldId id="450" r:id="rId26"/>
    <p:sldId id="444" r:id="rId27"/>
    <p:sldId id="452" r:id="rId28"/>
    <p:sldId id="453" r:id="rId29"/>
    <p:sldId id="454" r:id="rId30"/>
    <p:sldId id="455" r:id="rId31"/>
    <p:sldId id="456" r:id="rId32"/>
    <p:sldId id="457" r:id="rId33"/>
    <p:sldId id="458" r:id="rId34"/>
    <p:sldId id="459" r:id="rId35"/>
    <p:sldId id="464" r:id="rId36"/>
    <p:sldId id="467" r:id="rId37"/>
    <p:sldId id="489" r:id="rId38"/>
    <p:sldId id="490" r:id="rId39"/>
    <p:sldId id="491" r:id="rId40"/>
    <p:sldId id="465" r:id="rId41"/>
    <p:sldId id="466" r:id="rId42"/>
    <p:sldId id="468" r:id="rId43"/>
    <p:sldId id="469" r:id="rId44"/>
    <p:sldId id="470" r:id="rId45"/>
    <p:sldId id="471" r:id="rId46"/>
    <p:sldId id="472" r:id="rId47"/>
    <p:sldId id="473" r:id="rId48"/>
    <p:sldId id="474" r:id="rId49"/>
    <p:sldId id="475" r:id="rId50"/>
    <p:sldId id="476" r:id="rId51"/>
    <p:sldId id="477" r:id="rId52"/>
    <p:sldId id="478" r:id="rId53"/>
    <p:sldId id="479" r:id="rId54"/>
    <p:sldId id="480" r:id="rId55"/>
    <p:sldId id="481" r:id="rId56"/>
    <p:sldId id="482" r:id="rId57"/>
    <p:sldId id="483" r:id="rId58"/>
    <p:sldId id="484" r:id="rId59"/>
    <p:sldId id="485" r:id="rId60"/>
    <p:sldId id="486" r:id="rId61"/>
    <p:sldId id="487" r:id="rId62"/>
    <p:sldId id="488" r:id="rId63"/>
    <p:sldId id="492" r:id="rId64"/>
    <p:sldId id="496" r:id="rId65"/>
    <p:sldId id="493" r:id="rId66"/>
    <p:sldId id="494" r:id="rId67"/>
    <p:sldId id="495" r:id="rId68"/>
    <p:sldId id="497" r:id="rId69"/>
    <p:sldId id="498" r:id="rId70"/>
    <p:sldId id="499" r:id="rId71"/>
    <p:sldId id="500" r:id="rId72"/>
    <p:sldId id="501" r:id="rId73"/>
    <p:sldId id="502" r:id="rId74"/>
    <p:sldId id="503" r:id="rId75"/>
    <p:sldId id="504" r:id="rId76"/>
    <p:sldId id="517" r:id="rId77"/>
    <p:sldId id="505" r:id="rId78"/>
    <p:sldId id="506" r:id="rId79"/>
    <p:sldId id="507" r:id="rId80"/>
    <p:sldId id="508" r:id="rId81"/>
    <p:sldId id="509" r:id="rId82"/>
    <p:sldId id="510" r:id="rId83"/>
    <p:sldId id="511" r:id="rId84"/>
    <p:sldId id="512" r:id="rId85"/>
    <p:sldId id="513" r:id="rId86"/>
    <p:sldId id="514" r:id="rId87"/>
    <p:sldId id="515" r:id="rId88"/>
    <p:sldId id="516" r:id="rId89"/>
    <p:sldId id="518" r:id="rId90"/>
    <p:sldId id="527" r:id="rId91"/>
    <p:sldId id="519" r:id="rId92"/>
    <p:sldId id="520" r:id="rId93"/>
    <p:sldId id="522" r:id="rId94"/>
    <p:sldId id="523" r:id="rId95"/>
    <p:sldId id="524" r:id="rId96"/>
    <p:sldId id="525" r:id="rId97"/>
    <p:sldId id="526" r:id="rId98"/>
    <p:sldId id="433" r:id="rId99"/>
    <p:sldId id="528" r:id="rId100"/>
  </p:sldIdLst>
  <p:sldSz cx="12192000" cy="6858000"/>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a:srgbClr val="FF0000"/>
    <a:srgbClr val="0000FF"/>
    <a:srgbClr val="CC00FF"/>
    <a:srgbClr val="66CCFF"/>
    <a:srgbClr val="FFE600"/>
    <a:srgbClr val="F8F200"/>
    <a:srgbClr val="FF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p:cViewPr varScale="1">
        <p:scale>
          <a:sx n="69" d="100"/>
          <a:sy n="69" d="100"/>
        </p:scale>
        <p:origin x="138" y="54"/>
      </p:cViewPr>
      <p:guideLst>
        <p:guide orient="horz" pos="2160"/>
        <p:guide pos="384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TextBox 3"/>
          <p:cNvSpPr txBox="1"/>
          <p:nvPr userDrawn="1"/>
        </p:nvSpPr>
        <p:spPr>
          <a:xfrm>
            <a:off x="11506200" y="6550025"/>
            <a:ext cx="685800" cy="307975"/>
          </a:xfrm>
          <a:prstGeom prst="rect">
            <a:avLst/>
          </a:prstGeom>
          <a:noFill/>
        </p:spPr>
        <p:txBody>
          <a:bodyPr>
            <a:spAutoFit/>
          </a:bodyPr>
          <a:lstStyle/>
          <a:p>
            <a:pPr fontAlgn="auto">
              <a:spcBef>
                <a:spcPts val="0"/>
              </a:spcBef>
              <a:spcAft>
                <a:spcPts val="0"/>
              </a:spcAft>
              <a:defRPr/>
            </a:pPr>
            <a:fld id="{378112F2-8D6F-4B85-8124-10EB190366C2}" type="slidenum">
              <a:rPr lang="en-US" sz="1400" b="1">
                <a:solidFill>
                  <a:schemeClr val="bg1"/>
                </a:solidFill>
                <a:latin typeface="+mn-lt"/>
                <a:cs typeface="+mn-cs"/>
              </a:rPr>
              <a:pPr fontAlgn="auto">
                <a:spcBef>
                  <a:spcPts val="0"/>
                </a:spcBef>
                <a:spcAft>
                  <a:spcPts val="0"/>
                </a:spcAft>
                <a:defRPr/>
              </a:pPr>
              <a:t>‹#›</a:t>
            </a:fld>
            <a:endParaRPr lang="en-US" sz="1400" b="1" dirty="0">
              <a:solidFill>
                <a:schemeClr val="bg1"/>
              </a:solidFill>
              <a:latin typeface="+mn-lt"/>
              <a:cs typeface="+mn-cs"/>
            </a:endParaRPr>
          </a:p>
        </p:txBody>
      </p:sp>
      <p:sp>
        <p:nvSpPr>
          <p:cNvPr id="2" name="Title 1"/>
          <p:cNvSpPr>
            <a:spLocks noGrp="1"/>
          </p:cNvSpPr>
          <p:nvPr>
            <p:ph type="ctrTitle"/>
          </p:nvPr>
        </p:nvSpPr>
        <p:spPr>
          <a:xfrm>
            <a:off x="914400" y="2130426"/>
            <a:ext cx="10363200" cy="1470025"/>
          </a:xfrm>
          <a:prstGeom prst="rect">
            <a:avLst/>
          </a:prstGeom>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atin typeface="Calibri" panose="020F0502020204030204"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609600" y="1600201"/>
            <a:ext cx="10972800" cy="4525963"/>
          </a:xfrm>
          <a:prstGeom prst="rect">
            <a:avLst/>
          </a:prstGeo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a:prstGeom prst="rect">
            <a:avLst/>
          </a:prstGeom>
        </p:spPr>
        <p:txBody>
          <a:bodyPr vert="eaVert"/>
          <a:lstStyle>
            <a:lvl1pPr>
              <a:defRPr>
                <a:latin typeface="Calibri" panose="020F0502020204030204" pitchFamily="34" charset="0"/>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609600" y="274639"/>
            <a:ext cx="8026400" cy="5851525"/>
          </a:xfrm>
          <a:prstGeom prst="rect">
            <a:avLst/>
          </a:prstGeo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cSld name="Title and Tex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3200400"/>
            <a:ext cx="10972800" cy="2925764"/>
          </a:xfrm>
          <a:prstGeom prst="rect">
            <a:avLst/>
          </a:prstGeom>
        </p:spPr>
        <p:txBody>
          <a:bodyPr/>
          <a:lstStyle>
            <a:lvl1pPr>
              <a:buNone/>
              <a:defRPr sz="2400" baseline="0">
                <a:latin typeface="Arial" pitchFamily="34" charset="0"/>
              </a:defRPr>
            </a:lvl1pPr>
            <a:lvl2pPr marL="742950" indent="-285750" algn="r">
              <a:buNone/>
              <a:tabLst/>
              <a:defRPr sz="1600">
                <a:latin typeface="Arial" pitchFamily="34" charset="0"/>
                <a:cs typeface="Arial" pitchFamily="34" charset="0"/>
              </a:defRPr>
            </a:lvl2pPr>
          </a:lstStyle>
          <a:p>
            <a:pPr lvl="0"/>
            <a:r>
              <a:rPr lang="en-US"/>
              <a:t>Click to edit Master text styles</a:t>
            </a:r>
          </a:p>
          <a:p>
            <a:pPr lvl="1"/>
            <a:r>
              <a:rPr lang="en-US"/>
              <a:t>Second level</a:t>
            </a:r>
          </a:p>
        </p:txBody>
      </p:sp>
      <p:sp>
        <p:nvSpPr>
          <p:cNvPr id="7" name="Title 6"/>
          <p:cNvSpPr>
            <a:spLocks noGrp="1"/>
          </p:cNvSpPr>
          <p:nvPr>
            <p:ph type="title"/>
          </p:nvPr>
        </p:nvSpPr>
        <p:spPr>
          <a:xfrm>
            <a:off x="609600" y="1523999"/>
            <a:ext cx="10972800" cy="836613"/>
          </a:xfrm>
          <a:prstGeom prst="rect">
            <a:avLst/>
          </a:prstGeom>
        </p:spPr>
        <p:txBody>
          <a:bodyPr/>
          <a:lstStyle>
            <a:lvl1pPr>
              <a:defRPr sz="3200" baseline="0">
                <a:latin typeface="Arial" pitchFamily="34" charset="0"/>
              </a:defRPr>
            </a:lvl1pPr>
          </a:lstStyle>
          <a:p>
            <a:r>
              <a:rPr lang="en-US"/>
              <a:t>Click to edit Master title style</a:t>
            </a:r>
            <a:endParaRPr lang="en-US" dirty="0"/>
          </a:p>
        </p:txBody>
      </p:sp>
      <p:sp>
        <p:nvSpPr>
          <p:cNvPr id="4" name="Footer Placeholder 3"/>
          <p:cNvSpPr>
            <a:spLocks noGrp="1"/>
          </p:cNvSpPr>
          <p:nvPr>
            <p:ph type="ftr" sz="quarter" idx="10"/>
          </p:nvPr>
        </p:nvSpPr>
        <p:spPr/>
        <p:txBody>
          <a:bodyPr/>
          <a:lstStyle>
            <a:lvl1pPr>
              <a:defRPr sz="1050">
                <a:latin typeface="Arial" pitchFamily="34" charset="0"/>
                <a:cs typeface="Arial" pitchFamily="34" charset="0"/>
              </a:defRPr>
            </a:lvl1pPr>
          </a:lstStyle>
          <a:p>
            <a:pPr>
              <a:defRPr/>
            </a:pP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4" name="TextBox 4"/>
          <p:cNvSpPr txBox="1"/>
          <p:nvPr userDrawn="1"/>
        </p:nvSpPr>
        <p:spPr>
          <a:xfrm>
            <a:off x="11506200" y="6550025"/>
            <a:ext cx="685800" cy="307975"/>
          </a:xfrm>
          <a:prstGeom prst="rect">
            <a:avLst/>
          </a:prstGeom>
          <a:noFill/>
        </p:spPr>
        <p:txBody>
          <a:bodyPr>
            <a:spAutoFit/>
          </a:bodyPr>
          <a:lstStyle/>
          <a:p>
            <a:pPr fontAlgn="auto">
              <a:spcBef>
                <a:spcPts val="0"/>
              </a:spcBef>
              <a:spcAft>
                <a:spcPts val="0"/>
              </a:spcAft>
              <a:defRPr/>
            </a:pPr>
            <a:fld id="{CD914AC4-596A-41C3-AC22-EE46C54F0ADA}" type="slidenum">
              <a:rPr lang="en-US" sz="1400" b="1">
                <a:solidFill>
                  <a:schemeClr val="bg1"/>
                </a:solidFill>
                <a:latin typeface="+mn-lt"/>
                <a:cs typeface="+mn-cs"/>
              </a:rPr>
              <a:pPr fontAlgn="auto">
                <a:spcBef>
                  <a:spcPts val="0"/>
                </a:spcBef>
                <a:spcAft>
                  <a:spcPts val="0"/>
                </a:spcAft>
                <a:defRPr/>
              </a:pPr>
              <a:t>‹#›</a:t>
            </a:fld>
            <a:endParaRPr lang="en-US" sz="1400" b="1" dirty="0">
              <a:solidFill>
                <a:schemeClr val="bg1"/>
              </a:solidFill>
              <a:latin typeface="+mn-lt"/>
              <a:cs typeface="+mn-cs"/>
            </a:endParaRPr>
          </a:p>
        </p:txBody>
      </p:sp>
      <p:sp>
        <p:nvSpPr>
          <p:cNvPr id="2" name="Title 1"/>
          <p:cNvSpPr>
            <a:spLocks noGrp="1"/>
          </p:cNvSpPr>
          <p:nvPr>
            <p:ph type="title"/>
          </p:nvPr>
        </p:nvSpPr>
        <p:spPr>
          <a:xfrm>
            <a:off x="586854" y="1295399"/>
            <a:ext cx="10972800" cy="874595"/>
          </a:xfrm>
          <a:prstGeom prst="rect">
            <a:avLst/>
          </a:prstGeom>
        </p:spPr>
        <p:txBody>
          <a:bodyPr/>
          <a:lstStyle>
            <a:lvl1pPr>
              <a:defRPr sz="4000">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609600" y="2362200"/>
            <a:ext cx="10972800" cy="4188022"/>
          </a:xfrm>
          <a:prstGeom prst="rect">
            <a:avLst/>
          </a:prstGeom>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TextBox 3"/>
          <p:cNvSpPr txBox="1"/>
          <p:nvPr userDrawn="1"/>
        </p:nvSpPr>
        <p:spPr>
          <a:xfrm>
            <a:off x="11506200" y="6550025"/>
            <a:ext cx="685800" cy="307975"/>
          </a:xfrm>
          <a:prstGeom prst="rect">
            <a:avLst/>
          </a:prstGeom>
          <a:noFill/>
        </p:spPr>
        <p:txBody>
          <a:bodyPr>
            <a:spAutoFit/>
          </a:bodyPr>
          <a:lstStyle/>
          <a:p>
            <a:pPr fontAlgn="auto">
              <a:spcBef>
                <a:spcPts val="0"/>
              </a:spcBef>
              <a:spcAft>
                <a:spcPts val="0"/>
              </a:spcAft>
              <a:defRPr/>
            </a:pPr>
            <a:fld id="{C87E1C22-536B-49F7-8D9A-DD51B3E778A9}" type="slidenum">
              <a:rPr lang="en-US" sz="1400" b="1">
                <a:solidFill>
                  <a:schemeClr val="bg1"/>
                </a:solidFill>
                <a:latin typeface="+mn-lt"/>
                <a:cs typeface="+mn-cs"/>
              </a:rPr>
              <a:pPr fontAlgn="auto">
                <a:spcBef>
                  <a:spcPts val="0"/>
                </a:spcBef>
                <a:spcAft>
                  <a:spcPts val="0"/>
                </a:spcAft>
                <a:defRPr/>
              </a:pPr>
              <a:t>‹#›</a:t>
            </a:fld>
            <a:endParaRPr lang="en-US" sz="1400" b="1" dirty="0">
              <a:solidFill>
                <a:schemeClr val="bg1"/>
              </a:solidFill>
              <a:latin typeface="+mn-lt"/>
              <a:cs typeface="+mn-cs"/>
            </a:endParaRPr>
          </a:p>
        </p:txBody>
      </p:sp>
      <p:sp>
        <p:nvSpPr>
          <p:cNvPr id="2" name="Title 1"/>
          <p:cNvSpPr>
            <a:spLocks noGrp="1"/>
          </p:cNvSpPr>
          <p:nvPr>
            <p:ph type="title"/>
          </p:nvPr>
        </p:nvSpPr>
        <p:spPr>
          <a:xfrm>
            <a:off x="963084" y="4406901"/>
            <a:ext cx="10363200" cy="1362075"/>
          </a:xfrm>
          <a:prstGeom prst="rect">
            <a:avLst/>
          </a:prstGeom>
        </p:spPr>
        <p:txBody>
          <a:bodyPr anchor="t"/>
          <a:lstStyle>
            <a:lvl1pPr algn="l">
              <a:defRPr sz="4000" b="1" cap="all">
                <a:latin typeface="Calibri" panose="020F0502020204030204"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latin typeface="Calibri" panose="020F0502020204030204"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5" name="TextBox 4"/>
          <p:cNvSpPr txBox="1"/>
          <p:nvPr userDrawn="1"/>
        </p:nvSpPr>
        <p:spPr>
          <a:xfrm>
            <a:off x="11506200" y="6550025"/>
            <a:ext cx="685800" cy="307975"/>
          </a:xfrm>
          <a:prstGeom prst="rect">
            <a:avLst/>
          </a:prstGeom>
          <a:noFill/>
        </p:spPr>
        <p:txBody>
          <a:bodyPr>
            <a:spAutoFit/>
          </a:bodyPr>
          <a:lstStyle/>
          <a:p>
            <a:pPr fontAlgn="auto">
              <a:spcBef>
                <a:spcPts val="0"/>
              </a:spcBef>
              <a:spcAft>
                <a:spcPts val="0"/>
              </a:spcAft>
              <a:defRPr/>
            </a:pPr>
            <a:fld id="{FC4C5003-D87A-438F-A1CD-9258755B248C}" type="slidenum">
              <a:rPr lang="en-US" sz="1400" b="1">
                <a:solidFill>
                  <a:schemeClr val="bg1"/>
                </a:solidFill>
                <a:latin typeface="+mn-lt"/>
                <a:cs typeface="+mn-cs"/>
              </a:rPr>
              <a:pPr fontAlgn="auto">
                <a:spcBef>
                  <a:spcPts val="0"/>
                </a:spcBef>
                <a:spcAft>
                  <a:spcPts val="0"/>
                </a:spcAft>
                <a:defRPr/>
              </a:pPr>
              <a:t>‹#›</a:t>
            </a:fld>
            <a:endParaRPr lang="en-US" sz="1400" b="1" dirty="0">
              <a:solidFill>
                <a:schemeClr val="bg1"/>
              </a:solidFill>
              <a:latin typeface="+mn-lt"/>
              <a:cs typeface="+mn-cs"/>
            </a:endParaRPr>
          </a:p>
        </p:txBody>
      </p:sp>
      <p:sp>
        <p:nvSpPr>
          <p:cNvPr id="2" name="Title 1"/>
          <p:cNvSpPr>
            <a:spLocks noGrp="1"/>
          </p:cNvSpPr>
          <p:nvPr>
            <p:ph type="title"/>
          </p:nvPr>
        </p:nvSpPr>
        <p:spPr>
          <a:xfrm>
            <a:off x="609600" y="1295401"/>
            <a:ext cx="10972800" cy="1066800"/>
          </a:xfrm>
          <a:prstGeom prst="rect">
            <a:avLst/>
          </a:prstGeom>
        </p:spPr>
        <p:txBody>
          <a:bodyPr/>
          <a:lstStyle>
            <a:lvl1pPr>
              <a:defRPr sz="4000">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sz="half" idx="1"/>
          </p:nvPr>
        </p:nvSpPr>
        <p:spPr>
          <a:xfrm>
            <a:off x="609600" y="2514600"/>
            <a:ext cx="5384800" cy="3962400"/>
          </a:xfrm>
          <a:prstGeom prst="rect">
            <a:avLst/>
          </a:prstGeo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7600" y="2514600"/>
            <a:ext cx="5384800" cy="3962400"/>
          </a:xfrm>
          <a:prstGeom prst="rect">
            <a:avLst/>
          </a:prstGeo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7" name="TextBox 6"/>
          <p:cNvSpPr txBox="1"/>
          <p:nvPr userDrawn="1"/>
        </p:nvSpPr>
        <p:spPr>
          <a:xfrm>
            <a:off x="11506200" y="6550025"/>
            <a:ext cx="685800" cy="307975"/>
          </a:xfrm>
          <a:prstGeom prst="rect">
            <a:avLst/>
          </a:prstGeom>
          <a:noFill/>
        </p:spPr>
        <p:txBody>
          <a:bodyPr>
            <a:spAutoFit/>
          </a:bodyPr>
          <a:lstStyle/>
          <a:p>
            <a:pPr fontAlgn="auto">
              <a:spcBef>
                <a:spcPts val="0"/>
              </a:spcBef>
              <a:spcAft>
                <a:spcPts val="0"/>
              </a:spcAft>
              <a:defRPr/>
            </a:pPr>
            <a:fld id="{D32F60F7-12AC-46C2-828A-0EDBF7A52BCD}" type="slidenum">
              <a:rPr lang="en-US" sz="1400" b="1">
                <a:solidFill>
                  <a:schemeClr val="bg1"/>
                </a:solidFill>
                <a:latin typeface="+mn-lt"/>
                <a:cs typeface="+mn-cs"/>
              </a:rPr>
              <a:pPr fontAlgn="auto">
                <a:spcBef>
                  <a:spcPts val="0"/>
                </a:spcBef>
                <a:spcAft>
                  <a:spcPts val="0"/>
                </a:spcAft>
                <a:defRPr/>
              </a:pPr>
              <a:t>‹#›</a:t>
            </a:fld>
            <a:endParaRPr lang="en-US" sz="1400" b="1" dirty="0">
              <a:solidFill>
                <a:schemeClr val="bg1"/>
              </a:solidFill>
              <a:latin typeface="+mn-lt"/>
              <a:cs typeface="+mn-cs"/>
            </a:endParaRPr>
          </a:p>
        </p:txBody>
      </p:sp>
      <p:sp>
        <p:nvSpPr>
          <p:cNvPr id="2" name="Title 1"/>
          <p:cNvSpPr>
            <a:spLocks noGrp="1"/>
          </p:cNvSpPr>
          <p:nvPr>
            <p:ph type="title"/>
          </p:nvPr>
        </p:nvSpPr>
        <p:spPr>
          <a:xfrm>
            <a:off x="609600" y="274638"/>
            <a:ext cx="10972800" cy="1143000"/>
          </a:xfrm>
          <a:prstGeom prst="rect">
            <a:avLst/>
          </a:prstGeom>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609600" y="1535113"/>
            <a:ext cx="5386917" cy="639762"/>
          </a:xfrm>
          <a:prstGeom prst="rect">
            <a:avLst/>
          </a:prstGeom>
        </p:spPr>
        <p:txBody>
          <a:bodyPr anchor="b"/>
          <a:lstStyle>
            <a:lvl1pPr marL="0" indent="0">
              <a:buNone/>
              <a:defRPr sz="2400" b="1">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93368" y="1535113"/>
            <a:ext cx="5389033" cy="639762"/>
          </a:xfrm>
          <a:prstGeom prst="rect">
            <a:avLst/>
          </a:prstGeom>
        </p:spPr>
        <p:txBody>
          <a:bodyPr anchor="b"/>
          <a:lstStyle>
            <a:lvl1pPr marL="0" indent="0">
              <a:buNone/>
              <a:defRPr sz="2400" b="1">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a:prstGeom prst="rect">
            <a:avLst/>
          </a:prstGeo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3" name="TextBox 2"/>
          <p:cNvSpPr txBox="1"/>
          <p:nvPr userDrawn="1"/>
        </p:nvSpPr>
        <p:spPr>
          <a:xfrm>
            <a:off x="11506200" y="6550025"/>
            <a:ext cx="685800" cy="307975"/>
          </a:xfrm>
          <a:prstGeom prst="rect">
            <a:avLst/>
          </a:prstGeom>
          <a:noFill/>
        </p:spPr>
        <p:txBody>
          <a:bodyPr>
            <a:spAutoFit/>
          </a:bodyPr>
          <a:lstStyle/>
          <a:p>
            <a:pPr fontAlgn="auto">
              <a:spcBef>
                <a:spcPts val="0"/>
              </a:spcBef>
              <a:spcAft>
                <a:spcPts val="0"/>
              </a:spcAft>
              <a:defRPr/>
            </a:pPr>
            <a:fld id="{15B05066-C0D5-4556-B9F6-93EDA6AB24CE}" type="slidenum">
              <a:rPr lang="en-US" sz="1400" b="1">
                <a:solidFill>
                  <a:schemeClr val="bg1"/>
                </a:solidFill>
                <a:latin typeface="+mn-lt"/>
                <a:cs typeface="+mn-cs"/>
              </a:rPr>
              <a:pPr fontAlgn="auto">
                <a:spcBef>
                  <a:spcPts val="0"/>
                </a:spcBef>
                <a:spcAft>
                  <a:spcPts val="0"/>
                </a:spcAft>
                <a:defRPr/>
              </a:pPr>
              <a:t>‹#›</a:t>
            </a:fld>
            <a:endParaRPr lang="en-US" sz="1400" b="1" dirty="0">
              <a:solidFill>
                <a:schemeClr val="bg1"/>
              </a:solidFill>
              <a:latin typeface="+mn-lt"/>
              <a:cs typeface="+mn-cs"/>
            </a:endParaRPr>
          </a:p>
        </p:txBody>
      </p:sp>
      <p:sp>
        <p:nvSpPr>
          <p:cNvPr id="2" name="Title 1"/>
          <p:cNvSpPr>
            <a:spLocks noGrp="1"/>
          </p:cNvSpPr>
          <p:nvPr>
            <p:ph type="title"/>
          </p:nvPr>
        </p:nvSpPr>
        <p:spPr>
          <a:xfrm>
            <a:off x="609600" y="1371600"/>
            <a:ext cx="10972800" cy="1143000"/>
          </a:xfrm>
          <a:prstGeom prst="rect">
            <a:avLst/>
          </a:prstGeom>
        </p:spPr>
        <p:txBody>
          <a:bodyPr/>
          <a:lstStyle>
            <a:lvl1pPr>
              <a:defRPr sz="4000">
                <a:latin typeface="Calibri" panose="020F0502020204030204" pitchFamily="34" charset="0"/>
              </a:defRPr>
            </a:lvl1pPr>
          </a:lstStyle>
          <a:p>
            <a:r>
              <a:rPr lang="en-US"/>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TextBox 1"/>
          <p:cNvSpPr txBox="1"/>
          <p:nvPr userDrawn="1"/>
        </p:nvSpPr>
        <p:spPr>
          <a:xfrm>
            <a:off x="11506200" y="6550025"/>
            <a:ext cx="685800" cy="307975"/>
          </a:xfrm>
          <a:prstGeom prst="rect">
            <a:avLst/>
          </a:prstGeom>
          <a:noFill/>
        </p:spPr>
        <p:txBody>
          <a:bodyPr>
            <a:spAutoFit/>
          </a:bodyPr>
          <a:lstStyle/>
          <a:p>
            <a:pPr fontAlgn="auto">
              <a:spcBef>
                <a:spcPts val="0"/>
              </a:spcBef>
              <a:spcAft>
                <a:spcPts val="0"/>
              </a:spcAft>
              <a:defRPr/>
            </a:pPr>
            <a:fld id="{836F4013-BFC8-4DCA-92D0-E6F42031A4DE}" type="slidenum">
              <a:rPr lang="en-US" sz="1400" b="1">
                <a:solidFill>
                  <a:schemeClr val="bg1"/>
                </a:solidFill>
                <a:latin typeface="+mn-lt"/>
                <a:cs typeface="+mn-cs"/>
              </a:rPr>
              <a:pPr fontAlgn="auto">
                <a:spcBef>
                  <a:spcPts val="0"/>
                </a:spcBef>
                <a:spcAft>
                  <a:spcPts val="0"/>
                </a:spcAft>
                <a:defRPr/>
              </a:pPr>
              <a:t>‹#›</a:t>
            </a:fld>
            <a:endParaRPr lang="en-US" sz="1400" b="1" dirty="0">
              <a:solidFill>
                <a:schemeClr val="bg1"/>
              </a:solidFill>
              <a:latin typeface="+mn-lt"/>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a:prstGeom prst="rect">
            <a:avLst/>
          </a:prstGeom>
        </p:spPr>
        <p:txBody>
          <a:bodyPr anchor="b"/>
          <a:lstStyle>
            <a:lvl1pPr algn="l">
              <a:defRPr sz="2000" b="1">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4766733" y="273051"/>
            <a:ext cx="6815667" cy="5853113"/>
          </a:xfrm>
          <a:prstGeom prst="rect">
            <a:avLst/>
          </a:prstGeo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09601" y="1435101"/>
            <a:ext cx="4011084" cy="4691063"/>
          </a:xfrm>
          <a:prstGeom prst="rect">
            <a:avLst/>
          </a:prstGeo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anchor="b"/>
          <a:lstStyle>
            <a:lvl1pPr algn="l">
              <a:defRPr sz="2000" b="1">
                <a:latin typeface="Calibri" panose="020F0502020204030204" pitchFamily="34" charset="0"/>
              </a:defRPr>
            </a:lvl1pPr>
          </a:lstStyle>
          <a:p>
            <a:r>
              <a:rPr lang="en-US"/>
              <a:t>Click to edit Master title style</a:t>
            </a:r>
            <a:endParaRPr lang="en-US" dirty="0"/>
          </a:p>
        </p:txBody>
      </p:sp>
      <p:sp>
        <p:nvSpPr>
          <p:cNvPr id="3" name="Picture Placeholder 2"/>
          <p:cNvSpPr>
            <a:spLocks noGrp="1"/>
          </p:cNvSpPr>
          <p:nvPr>
            <p:ph type="pic" idx="1"/>
          </p:nvPr>
        </p:nvSpPr>
        <p:spPr>
          <a:xfrm>
            <a:off x="2389717" y="612775"/>
            <a:ext cx="7315200" cy="4114800"/>
          </a:xfrm>
          <a:prstGeom prst="rect">
            <a:avLst/>
          </a:prstGeom>
        </p:spPr>
        <p:txBody>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2389717" y="5367338"/>
            <a:ext cx="7315200" cy="804862"/>
          </a:xfrm>
          <a:prstGeom prst="rect">
            <a:avLst/>
          </a:prstGeo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pic>
        <p:nvPicPr>
          <p:cNvPr id="1026" name="Picture 2" descr="HORIZ NO SCREENED DIAMOND copy"/>
          <p:cNvPicPr>
            <a:picLocks noChangeAspect="1" noChangeArrowheads="1"/>
          </p:cNvPicPr>
          <p:nvPr/>
        </p:nvPicPr>
        <p:blipFill>
          <a:blip r:embed="rId15"/>
          <a:srcRect/>
          <a:stretch>
            <a:fillRect/>
          </a:stretch>
        </p:blipFill>
        <p:spPr bwMode="auto">
          <a:xfrm>
            <a:off x="0" y="0"/>
            <a:ext cx="12192000" cy="6858000"/>
          </a:xfrm>
          <a:prstGeom prst="rect">
            <a:avLst/>
          </a:prstGeom>
          <a:noFill/>
          <a:ln w="9525">
            <a:noFill/>
            <a:miter lim="800000"/>
            <a:headEnd/>
            <a:tailEnd/>
          </a:ln>
        </p:spPr>
      </p:pic>
      <p:sp>
        <p:nvSpPr>
          <p:cNvPr id="3" name="Footer Placeholder 2"/>
          <p:cNvSpPr>
            <a:spLocks noGrp="1"/>
          </p:cNvSpPr>
          <p:nvPr>
            <p:ph type="ftr" sz="quarter" idx="3"/>
          </p:nvPr>
        </p:nvSpPr>
        <p:spPr>
          <a:xfrm>
            <a:off x="4165600" y="6356350"/>
            <a:ext cx="38608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Calibri" panose="020F0502020204030204" pitchFamily="34" charset="0"/>
                <a:cs typeface="+mn-cs"/>
              </a:defRPr>
            </a:lvl1pPr>
          </a:lstStyle>
          <a:p>
            <a:pPr>
              <a:defRPr/>
            </a:pPr>
            <a:endParaRPr lang="en-US"/>
          </a:p>
        </p:txBody>
      </p:sp>
      <p:sp>
        <p:nvSpPr>
          <p:cNvPr id="2" name="TextBox 1"/>
          <p:cNvSpPr txBox="1"/>
          <p:nvPr userDrawn="1"/>
        </p:nvSpPr>
        <p:spPr>
          <a:xfrm>
            <a:off x="11506200" y="6356350"/>
            <a:ext cx="685800" cy="307975"/>
          </a:xfrm>
          <a:prstGeom prst="rect">
            <a:avLst/>
          </a:prstGeom>
          <a:noFill/>
        </p:spPr>
        <p:txBody>
          <a:bodyPr>
            <a:spAutoFit/>
          </a:bodyPr>
          <a:lstStyle/>
          <a:p>
            <a:pPr fontAlgn="auto">
              <a:spcBef>
                <a:spcPts val="0"/>
              </a:spcBef>
              <a:spcAft>
                <a:spcPts val="0"/>
              </a:spcAft>
              <a:defRPr/>
            </a:pPr>
            <a:fld id="{44978A50-584B-442E-BF55-B4DC2ABA3032}" type="slidenum">
              <a:rPr lang="en-US" sz="1400">
                <a:latin typeface="+mn-lt"/>
                <a:cs typeface="+mn-cs"/>
              </a:rPr>
              <a:pPr fontAlgn="auto">
                <a:spcBef>
                  <a:spcPts val="0"/>
                </a:spcBef>
                <a:spcAft>
                  <a:spcPts val="0"/>
                </a:spcAft>
                <a:defRPr/>
              </a:pPr>
              <a:t>‹#›</a:t>
            </a:fld>
            <a:endParaRPr lang="en-US" sz="1400" dirty="0">
              <a:latin typeface="+mn-lt"/>
              <a:cs typeface="+mn-cs"/>
            </a:endParaRPr>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charset="0"/>
        </a:defRPr>
      </a:lvl2pPr>
      <a:lvl3pPr algn="ctr" rtl="0" fontAlgn="base">
        <a:spcBef>
          <a:spcPct val="0"/>
        </a:spcBef>
        <a:spcAft>
          <a:spcPct val="0"/>
        </a:spcAft>
        <a:defRPr sz="4400">
          <a:solidFill>
            <a:schemeClr val="tx2"/>
          </a:solidFill>
          <a:latin typeface="Times New Roman" charset="0"/>
        </a:defRPr>
      </a:lvl3pPr>
      <a:lvl4pPr algn="ctr" rtl="0" fontAlgn="base">
        <a:spcBef>
          <a:spcPct val="0"/>
        </a:spcBef>
        <a:spcAft>
          <a:spcPct val="0"/>
        </a:spcAft>
        <a:defRPr sz="4400">
          <a:solidFill>
            <a:schemeClr val="tx2"/>
          </a:solidFill>
          <a:latin typeface="Times New Roman" charset="0"/>
        </a:defRPr>
      </a:lvl4pPr>
      <a:lvl5pPr algn="ctr" rtl="0" fontAlgn="base">
        <a:spcBef>
          <a:spcPct val="0"/>
        </a:spcBef>
        <a:spcAft>
          <a:spcPct val="0"/>
        </a:spcAft>
        <a:defRPr sz="4400">
          <a:solidFill>
            <a:schemeClr val="tx2"/>
          </a:solidFill>
          <a:latin typeface="Times New Roman" charset="0"/>
        </a:defRPr>
      </a:lvl5pPr>
      <a:lvl6pPr marL="457200" algn="ctr" rtl="0" eaLnBrk="1" fontAlgn="base" hangingPunct="1">
        <a:spcBef>
          <a:spcPct val="0"/>
        </a:spcBef>
        <a:spcAft>
          <a:spcPct val="0"/>
        </a:spcAft>
        <a:defRPr sz="4400">
          <a:solidFill>
            <a:schemeClr val="tx2"/>
          </a:solidFill>
          <a:latin typeface="Times New Roman" charset="0"/>
        </a:defRPr>
      </a:lvl6pPr>
      <a:lvl7pPr marL="914400" algn="ctr" rtl="0" eaLnBrk="1" fontAlgn="base" hangingPunct="1">
        <a:spcBef>
          <a:spcPct val="0"/>
        </a:spcBef>
        <a:spcAft>
          <a:spcPct val="0"/>
        </a:spcAft>
        <a:defRPr sz="4400">
          <a:solidFill>
            <a:schemeClr val="tx2"/>
          </a:solidFill>
          <a:latin typeface="Times New Roman" charset="0"/>
        </a:defRPr>
      </a:lvl7pPr>
      <a:lvl8pPr marL="1371600" algn="ctr" rtl="0" eaLnBrk="1" fontAlgn="base" hangingPunct="1">
        <a:spcBef>
          <a:spcPct val="0"/>
        </a:spcBef>
        <a:spcAft>
          <a:spcPct val="0"/>
        </a:spcAft>
        <a:defRPr sz="4400">
          <a:solidFill>
            <a:schemeClr val="tx2"/>
          </a:solidFill>
          <a:latin typeface="Times New Roman" charset="0"/>
        </a:defRPr>
      </a:lvl8pPr>
      <a:lvl9pPr marL="1828800" algn="ctr" rtl="0" eaLnBrk="1" fontAlgn="base" hangingPunct="1">
        <a:spcBef>
          <a:spcPct val="0"/>
        </a:spcBef>
        <a:spcAft>
          <a:spcPct val="0"/>
        </a:spcAft>
        <a:defRPr sz="4400">
          <a:solidFill>
            <a:schemeClr val="tx2"/>
          </a:solidFill>
          <a:latin typeface="Times New Roman"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arrl.org/shop/Licensing-Education-and-Training/" TargetMode="Externa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hyperlink" Target="http://www.ncdxf.org/"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hyperlink" Target="http://www.arrl.org/part-97-amateur-radio" TargetMode="Externa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hyperlink" Target="http://www.homingin.com/" TargetMode="Externa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9.xml.rels><?xml version="1.0" encoding="UTF-8" standalone="yes"?>
<Relationships xmlns="http://schemas.openxmlformats.org/package/2006/relationships"><Relationship Id="rId2" Type="http://schemas.openxmlformats.org/officeDocument/2006/relationships/hyperlink" Target="mailto:K0ILP.NC@gmail.com"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338" name="Picture 2"/>
          <p:cNvPicPr>
            <a:picLocks noChangeAspect="1"/>
          </p:cNvPicPr>
          <p:nvPr/>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14339" name="TextBox 1"/>
          <p:cNvSpPr txBox="1">
            <a:spLocks noChangeArrowheads="1"/>
          </p:cNvSpPr>
          <p:nvPr/>
        </p:nvSpPr>
        <p:spPr bwMode="auto">
          <a:xfrm>
            <a:off x="11658600" y="6477000"/>
            <a:ext cx="533400" cy="338138"/>
          </a:xfrm>
          <a:prstGeom prst="rect">
            <a:avLst/>
          </a:prstGeom>
          <a:noFill/>
          <a:ln w="9525">
            <a:noFill/>
            <a:miter lim="800000"/>
            <a:headEnd/>
            <a:tailEnd/>
          </a:ln>
        </p:spPr>
        <p:txBody>
          <a:bodyPr>
            <a:spAutoFit/>
          </a:bodyPr>
          <a:lstStyle/>
          <a:p>
            <a:pPr algn="r"/>
            <a:fld id="{FAAF46D4-B3EF-4AC8-946C-E5FFDC712EE3}" type="slidenum">
              <a:rPr lang="en-US" sz="1600">
                <a:solidFill>
                  <a:schemeClr val="bg1"/>
                </a:solidFill>
              </a:rPr>
              <a:pPr algn="r"/>
              <a:t>1</a:t>
            </a:fld>
            <a:endParaRPr lang="en-US" sz="160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3" name="Title 1"/>
          <p:cNvSpPr>
            <a:spLocks noGrp="1"/>
          </p:cNvSpPr>
          <p:nvPr>
            <p:ph type="title"/>
          </p:nvPr>
        </p:nvSpPr>
        <p:spPr bwMode="auto">
          <a:xfrm>
            <a:off x="533400" y="2667000"/>
            <a:ext cx="10972800" cy="1143000"/>
          </a:xfrm>
          <a:noFill/>
          <a:ln>
            <a:miter lim="800000"/>
            <a:headEnd/>
            <a:tailEnd/>
          </a:ln>
        </p:spPr>
        <p:txBody>
          <a:bodyPr vert="horz" wrap="square" lIns="91440" tIns="45720" rIns="91440" bIns="45720" numCol="1" anchor="t" anchorCtr="0" compatLnSpc="1">
            <a:prstTxWarp prst="textNoShape">
              <a:avLst/>
            </a:prstTxWarp>
          </a:bodyPr>
          <a:lstStyle/>
          <a:p>
            <a:r>
              <a:rPr lang="en-US" b="1">
                <a:solidFill>
                  <a:srgbClr val="CC3300"/>
                </a:solidFill>
              </a:rPr>
              <a:t>PRACTICE QUESTIONS</a:t>
            </a:r>
          </a:p>
        </p:txBody>
      </p:sp>
      <p:sp>
        <p:nvSpPr>
          <p:cNvPr id="23554" name="TextBox 2"/>
          <p:cNvSpPr txBox="1">
            <a:spLocks noChangeArrowheads="1"/>
          </p:cNvSpPr>
          <p:nvPr/>
        </p:nvSpPr>
        <p:spPr bwMode="auto">
          <a:xfrm>
            <a:off x="11658600" y="6477000"/>
            <a:ext cx="533400" cy="338138"/>
          </a:xfrm>
          <a:prstGeom prst="rect">
            <a:avLst/>
          </a:prstGeom>
          <a:noFill/>
          <a:ln w="9525">
            <a:noFill/>
            <a:miter lim="800000"/>
            <a:headEnd/>
            <a:tailEnd/>
          </a:ln>
        </p:spPr>
        <p:txBody>
          <a:bodyPr>
            <a:spAutoFit/>
          </a:bodyPr>
          <a:lstStyle/>
          <a:p>
            <a:pPr algn="r"/>
            <a:fld id="{F0FF5AFF-22A0-4572-B560-B04A322E5DCA}" type="slidenum">
              <a:rPr lang="en-US" sz="1600">
                <a:solidFill>
                  <a:schemeClr val="bg1"/>
                </a:solidFill>
              </a:rPr>
              <a:pPr algn="r"/>
              <a:t>10</a:t>
            </a:fld>
            <a:endParaRPr lang="en-US" sz="1600">
              <a:solidFill>
                <a:schemeClr val="bg1"/>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7"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Which of the following may apply in areas under FCC jurisdiction outside of ITU Region 2?</a:t>
            </a:r>
          </a:p>
        </p:txBody>
      </p:sp>
      <p:sp>
        <p:nvSpPr>
          <p:cNvPr id="24578"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Station identification may have to be in a language other than English</a:t>
            </a:r>
          </a:p>
          <a:p>
            <a:pPr marL="457200" indent="-457200">
              <a:buFont typeface="Times New Roman" pitchFamily="18" charset="0"/>
              <a:buAutoNum type="alphaUcPeriod"/>
            </a:pPr>
            <a:r>
              <a:rPr lang="en-US">
                <a:latin typeface="Calibri" pitchFamily="34" charset="0"/>
              </a:rPr>
              <a:t>Morse code may not be permitted</a:t>
            </a:r>
          </a:p>
          <a:p>
            <a:pPr marL="457200" indent="-457200">
              <a:buFont typeface="Times New Roman" pitchFamily="18" charset="0"/>
              <a:buAutoNum type="alphaUcPeriod"/>
            </a:pPr>
            <a:r>
              <a:rPr lang="en-US">
                <a:latin typeface="Calibri" pitchFamily="34" charset="0"/>
              </a:rPr>
              <a:t>Digital transmission may not be permitted</a:t>
            </a:r>
          </a:p>
          <a:p>
            <a:pPr marL="457200" indent="-457200">
              <a:buFont typeface="Times New Roman" pitchFamily="18" charset="0"/>
              <a:buAutoNum type="alphaUcPeriod"/>
            </a:pPr>
            <a:r>
              <a:rPr lang="en-US">
                <a:latin typeface="Calibri" pitchFamily="34" charset="0"/>
              </a:rPr>
              <a:t>Frequency allocations may differ</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G1A14 (D) [97.301(d)] Page 3-2</a:t>
            </a:r>
            <a:endParaRPr lang="en-US" sz="1600" b="1">
              <a:solidFill>
                <a:schemeClr val="bg1"/>
              </a:solidFill>
            </a:endParaRPr>
          </a:p>
        </p:txBody>
      </p:sp>
      <p:sp>
        <p:nvSpPr>
          <p:cNvPr id="24580"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0FD7C588-9B58-47F1-8B91-2ABC438B2FD1}" type="slidenum">
              <a:rPr lang="en-US" b="1">
                <a:solidFill>
                  <a:schemeClr val="bg1"/>
                </a:solidFill>
              </a:rPr>
              <a:pPr algn="r"/>
              <a:t>11</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1"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is the maximum height above ground to which an antenna structure may be erected without requiring notification to the FAA and registration with the FCC, provided it is not at or near a</a:t>
            </a:r>
            <a:br>
              <a:rPr lang="en-US">
                <a:solidFill>
                  <a:srgbClr val="CC3300"/>
                </a:solidFill>
                <a:latin typeface="Calibri" pitchFamily="34" charset="0"/>
              </a:rPr>
            </a:br>
            <a:r>
              <a:rPr lang="en-US">
                <a:solidFill>
                  <a:srgbClr val="CC3300"/>
                </a:solidFill>
                <a:latin typeface="Calibri" pitchFamily="34" charset="0"/>
              </a:rPr>
              <a:t>public use airport?</a:t>
            </a:r>
          </a:p>
        </p:txBody>
      </p:sp>
      <p:sp>
        <p:nvSpPr>
          <p:cNvPr id="25602" name="Text Placeholder 2"/>
          <p:cNvSpPr>
            <a:spLocks noGrp="1"/>
          </p:cNvSpPr>
          <p:nvPr>
            <p:ph type="body" idx="1"/>
          </p:nvPr>
        </p:nvSpPr>
        <p:spPr bwMode="auto">
          <a:xfrm>
            <a:off x="609600" y="3657600"/>
            <a:ext cx="10972800" cy="24685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50 feet</a:t>
            </a:r>
          </a:p>
          <a:p>
            <a:pPr marL="457200" indent="-457200">
              <a:buFont typeface="Times New Roman" pitchFamily="18" charset="0"/>
              <a:buAutoNum type="alphaUcPeriod"/>
            </a:pPr>
            <a:r>
              <a:rPr lang="en-US">
                <a:latin typeface="Calibri" pitchFamily="34" charset="0"/>
              </a:rPr>
              <a:t>100 feet</a:t>
            </a:r>
          </a:p>
          <a:p>
            <a:pPr marL="457200" indent="-457200">
              <a:buFont typeface="Times New Roman" pitchFamily="18" charset="0"/>
              <a:buAutoNum type="alphaUcPeriod"/>
            </a:pPr>
            <a:r>
              <a:rPr lang="en-US">
                <a:latin typeface="Calibri" pitchFamily="34" charset="0"/>
              </a:rPr>
              <a:t>200 feet</a:t>
            </a:r>
          </a:p>
          <a:p>
            <a:pPr marL="457200" indent="-457200">
              <a:buFont typeface="Times New Roman" pitchFamily="18" charset="0"/>
              <a:buAutoNum type="alphaUcPeriod"/>
            </a:pPr>
            <a:r>
              <a:rPr lang="en-US">
                <a:latin typeface="Calibri" pitchFamily="34" charset="0"/>
              </a:rPr>
              <a:t>300 feet</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G1B01 (C) [97.15(a)] Page 3-3</a:t>
            </a:r>
            <a:endParaRPr lang="en-US" sz="1600" b="1">
              <a:solidFill>
                <a:schemeClr val="bg1"/>
              </a:solidFill>
            </a:endParaRPr>
          </a:p>
        </p:txBody>
      </p:sp>
      <p:sp>
        <p:nvSpPr>
          <p:cNvPr id="25604"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1BCD9EE9-E8F3-406F-9491-5829682DFB00}" type="slidenum">
              <a:rPr lang="en-US" b="1">
                <a:solidFill>
                  <a:schemeClr val="bg1"/>
                </a:solidFill>
              </a:rPr>
              <a:pPr algn="r"/>
              <a:t>12</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Under what conditions are state and local governments permitted to regulate Amateur Radio antenna structures?</a:t>
            </a:r>
          </a:p>
        </p:txBody>
      </p:sp>
      <p:sp>
        <p:nvSpPr>
          <p:cNvPr id="26626" name="Text Placeholder 2"/>
          <p:cNvSpPr>
            <a:spLocks noGrp="1"/>
          </p:cNvSpPr>
          <p:nvPr>
            <p:ph type="body" idx="1"/>
          </p:nvPr>
        </p:nvSpPr>
        <p:spPr bwMode="auto">
          <a:xfrm>
            <a:off x="609600" y="2895600"/>
            <a:ext cx="10972800" cy="32305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Under no circumstances, FCC rules take priority</a:t>
            </a:r>
          </a:p>
          <a:p>
            <a:pPr marL="457200" indent="-457200">
              <a:buFont typeface="Times New Roman" pitchFamily="18" charset="0"/>
              <a:buAutoNum type="alphaUcPeriod"/>
            </a:pPr>
            <a:r>
              <a:rPr lang="en-US">
                <a:latin typeface="Calibri" pitchFamily="34" charset="0"/>
              </a:rPr>
              <a:t>At any time and to any extent necessary to accomplish a legitimate purpose of the state or local entity, provided that proper filings are made with the FCC</a:t>
            </a:r>
          </a:p>
          <a:p>
            <a:pPr marL="457200" indent="-457200">
              <a:buFont typeface="Times New Roman" pitchFamily="18" charset="0"/>
              <a:buAutoNum type="alphaUcPeriod"/>
            </a:pPr>
            <a:r>
              <a:rPr lang="en-US">
                <a:latin typeface="Calibri" pitchFamily="34" charset="0"/>
              </a:rPr>
              <a:t>Only when such structures exceed 50 feet in height and are clearly visible 1000 feet from the structure</a:t>
            </a:r>
          </a:p>
          <a:p>
            <a:pPr marL="457200" indent="-457200">
              <a:buFont typeface="Times New Roman" pitchFamily="18" charset="0"/>
              <a:buAutoNum type="alphaUcPeriod"/>
            </a:pPr>
            <a:r>
              <a:rPr lang="en-US">
                <a:latin typeface="Calibri" pitchFamily="34" charset="0"/>
              </a:rPr>
              <a:t>Amateur Service communications must be reasonably accommodated, and regulations must constitute the minimum practical to accommodate a legitimate purpose of the state or local entity</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G1B06 (D) [97.15(b), PRB-1, 101 FCC 2d 952 (1985)] Page 3-3</a:t>
            </a:r>
            <a:endParaRPr lang="en-US" sz="1600" b="1">
              <a:solidFill>
                <a:schemeClr val="bg1"/>
              </a:solidFill>
            </a:endParaRPr>
          </a:p>
        </p:txBody>
      </p:sp>
      <p:sp>
        <p:nvSpPr>
          <p:cNvPr id="26628"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D8BD1054-9B18-4D08-A36D-5245AFCD09B9}" type="slidenum">
              <a:rPr lang="en-US" b="1">
                <a:solidFill>
                  <a:schemeClr val="bg1"/>
                </a:solidFill>
              </a:rPr>
              <a:pPr algn="r"/>
              <a:t>13</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49"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The frequency allocations of which ITU region apply to radio amateurs operating in North and South America?</a:t>
            </a:r>
          </a:p>
        </p:txBody>
      </p:sp>
      <p:sp>
        <p:nvSpPr>
          <p:cNvPr id="27650" name="Text Placeholder 2"/>
          <p:cNvSpPr>
            <a:spLocks noGrp="1"/>
          </p:cNvSpPr>
          <p:nvPr>
            <p:ph type="body" idx="1"/>
          </p:nvPr>
        </p:nvSpPr>
        <p:spPr bwMode="auto">
          <a:xfrm>
            <a:off x="609600" y="2895600"/>
            <a:ext cx="10972800" cy="32305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Region 4</a:t>
            </a:r>
          </a:p>
          <a:p>
            <a:pPr marL="457200" indent="-457200">
              <a:buFont typeface="Times New Roman" pitchFamily="18" charset="0"/>
              <a:buAutoNum type="alphaUcPeriod"/>
            </a:pPr>
            <a:r>
              <a:rPr lang="en-US">
                <a:latin typeface="Calibri" pitchFamily="34" charset="0"/>
              </a:rPr>
              <a:t>Region 3</a:t>
            </a:r>
          </a:p>
          <a:p>
            <a:pPr marL="457200" indent="-457200">
              <a:buFont typeface="Times New Roman" pitchFamily="18" charset="0"/>
              <a:buAutoNum type="alphaUcPeriod"/>
            </a:pPr>
            <a:r>
              <a:rPr lang="en-US">
                <a:latin typeface="Calibri" pitchFamily="34" charset="0"/>
              </a:rPr>
              <a:t>Region 2</a:t>
            </a:r>
          </a:p>
          <a:p>
            <a:pPr marL="457200" indent="-457200">
              <a:buFont typeface="Times New Roman" pitchFamily="18" charset="0"/>
              <a:buAutoNum type="alphaUcPeriod"/>
            </a:pPr>
            <a:r>
              <a:rPr lang="en-US">
                <a:latin typeface="Calibri" pitchFamily="34" charset="0"/>
              </a:rPr>
              <a:t>Region 1</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G1E06 (C) [97.301, ITU Radio Regulations] Page 3-2</a:t>
            </a:r>
            <a:endParaRPr lang="en-US" sz="1600" b="1">
              <a:solidFill>
                <a:schemeClr val="bg1"/>
              </a:solidFill>
            </a:endParaRPr>
          </a:p>
        </p:txBody>
      </p:sp>
      <p:sp>
        <p:nvSpPr>
          <p:cNvPr id="27652"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B7D77911-4B60-489D-BF32-190F00507294}" type="slidenum">
              <a:rPr lang="en-US" b="1">
                <a:solidFill>
                  <a:schemeClr val="bg1"/>
                </a:solidFill>
              </a:rPr>
              <a:pPr algn="r"/>
              <a:t>14</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is the Volunteer Monitoring Program?</a:t>
            </a:r>
          </a:p>
        </p:txBody>
      </p:sp>
      <p:sp>
        <p:nvSpPr>
          <p:cNvPr id="28674" name="Text Placeholder 2"/>
          <p:cNvSpPr>
            <a:spLocks noGrp="1"/>
          </p:cNvSpPr>
          <p:nvPr>
            <p:ph type="body" idx="1"/>
          </p:nvPr>
        </p:nvSpPr>
        <p:spPr bwMode="auto">
          <a:xfrm>
            <a:off x="609600" y="2895600"/>
            <a:ext cx="10972800" cy="32305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Amateur volunteers who are formally enlisted to monitor the airwaves for rules violations</a:t>
            </a:r>
          </a:p>
          <a:p>
            <a:pPr marL="457200" indent="-457200">
              <a:buFont typeface="Times New Roman" pitchFamily="18" charset="0"/>
              <a:buAutoNum type="alphaUcPeriod"/>
            </a:pPr>
            <a:r>
              <a:rPr lang="en-US">
                <a:latin typeface="Calibri" pitchFamily="34" charset="0"/>
              </a:rPr>
              <a:t>Amateur volunteers who conduct amateur licensing examinations</a:t>
            </a:r>
          </a:p>
          <a:p>
            <a:pPr marL="457200" indent="-457200">
              <a:buFont typeface="Times New Roman" pitchFamily="18" charset="0"/>
              <a:buAutoNum type="alphaUcPeriod"/>
            </a:pPr>
            <a:r>
              <a:rPr lang="en-US">
                <a:latin typeface="Calibri" pitchFamily="34" charset="0"/>
              </a:rPr>
              <a:t>Amateur volunteers who conduct frequency coordination for amateur VHF repeaters </a:t>
            </a:r>
          </a:p>
          <a:p>
            <a:pPr marL="457200" indent="-457200">
              <a:buFont typeface="Times New Roman" pitchFamily="18" charset="0"/>
              <a:buAutoNum type="alphaUcPeriod"/>
            </a:pPr>
            <a:r>
              <a:rPr lang="en-US">
                <a:latin typeface="Calibri" pitchFamily="34" charset="0"/>
              </a:rPr>
              <a:t>Amateur volunteers who use their station equipment to help civil defense organizations in times of emergency</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G2D01 (A) Page 3-3</a:t>
            </a:r>
            <a:endParaRPr lang="en-US" sz="1600" b="1">
              <a:solidFill>
                <a:schemeClr val="bg1"/>
              </a:solidFill>
            </a:endParaRPr>
          </a:p>
        </p:txBody>
      </p:sp>
      <p:sp>
        <p:nvSpPr>
          <p:cNvPr id="28676"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DC4B69D0-CE7E-434B-93BA-324A18A62FA2}" type="slidenum">
              <a:rPr lang="en-US" b="1">
                <a:solidFill>
                  <a:schemeClr val="bg1"/>
                </a:solidFill>
              </a:rPr>
              <a:pPr algn="r"/>
              <a:t>15</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7"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Which of the following are objectives of the Volunteer Monitoring Program?</a:t>
            </a:r>
          </a:p>
        </p:txBody>
      </p:sp>
      <p:sp>
        <p:nvSpPr>
          <p:cNvPr id="29698" name="Text Placeholder 2"/>
          <p:cNvSpPr>
            <a:spLocks noGrp="1"/>
          </p:cNvSpPr>
          <p:nvPr>
            <p:ph type="body" idx="1"/>
          </p:nvPr>
        </p:nvSpPr>
        <p:spPr bwMode="auto">
          <a:xfrm>
            <a:off x="609600" y="2895600"/>
            <a:ext cx="10972800" cy="32305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To conduct efficient and orderly amateur licensing examinations</a:t>
            </a:r>
          </a:p>
          <a:p>
            <a:pPr marL="457200" indent="-457200">
              <a:buFont typeface="Times New Roman" pitchFamily="18" charset="0"/>
              <a:buAutoNum type="alphaUcPeriod"/>
            </a:pPr>
            <a:r>
              <a:rPr lang="en-US">
                <a:latin typeface="Calibri" pitchFamily="34" charset="0"/>
              </a:rPr>
              <a:t>To encourage amateur radio operators to self-regulate and comply with the rules</a:t>
            </a:r>
          </a:p>
          <a:p>
            <a:pPr marL="457200" indent="-457200">
              <a:buFont typeface="Times New Roman" pitchFamily="18" charset="0"/>
              <a:buAutoNum type="alphaUcPeriod"/>
            </a:pPr>
            <a:r>
              <a:rPr lang="en-US">
                <a:latin typeface="Calibri" pitchFamily="34" charset="0"/>
              </a:rPr>
              <a:t>To coordinate repeaters for efficient and orderly spectrum usage</a:t>
            </a:r>
          </a:p>
          <a:p>
            <a:pPr marL="457200" indent="-457200">
              <a:buFont typeface="Times New Roman" pitchFamily="18" charset="0"/>
              <a:buAutoNum type="alphaUcPeriod"/>
            </a:pPr>
            <a:r>
              <a:rPr lang="en-US">
                <a:latin typeface="Calibri" pitchFamily="34" charset="0"/>
              </a:rPr>
              <a:t>To provide emergency and public safety communications</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G2D02 (B) Page 3-2</a:t>
            </a:r>
            <a:endParaRPr lang="en-US" sz="1600" b="1">
              <a:solidFill>
                <a:schemeClr val="bg1"/>
              </a:solidFill>
            </a:endParaRPr>
          </a:p>
        </p:txBody>
      </p:sp>
      <p:sp>
        <p:nvSpPr>
          <p:cNvPr id="29700"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B8695311-3B3E-457F-9899-D79149A1DFCA}" type="slidenum">
              <a:rPr lang="en-US" b="1">
                <a:solidFill>
                  <a:schemeClr val="bg1"/>
                </a:solidFill>
              </a:rPr>
              <a:pPr algn="r"/>
              <a:t>16</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1"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skills learned during hidden transmitter hunts are of help to the Volunteer Monitoring Program?</a:t>
            </a:r>
          </a:p>
        </p:txBody>
      </p:sp>
      <p:sp>
        <p:nvSpPr>
          <p:cNvPr id="30722" name="Text Placeholder 2"/>
          <p:cNvSpPr>
            <a:spLocks noGrp="1"/>
          </p:cNvSpPr>
          <p:nvPr>
            <p:ph type="body" idx="1"/>
          </p:nvPr>
        </p:nvSpPr>
        <p:spPr bwMode="auto">
          <a:xfrm>
            <a:off x="609600" y="2895600"/>
            <a:ext cx="10972800" cy="32305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 Identification of out-of-band operation</a:t>
            </a:r>
          </a:p>
          <a:p>
            <a:pPr marL="457200" indent="-457200">
              <a:buFont typeface="Times New Roman" pitchFamily="18" charset="0"/>
              <a:buAutoNum type="alphaUcPeriod"/>
            </a:pPr>
            <a:r>
              <a:rPr lang="en-US">
                <a:latin typeface="Calibri" pitchFamily="34" charset="0"/>
              </a:rPr>
              <a:t>Direction finding used to locate stations violating FCC rules</a:t>
            </a:r>
          </a:p>
          <a:p>
            <a:pPr marL="457200" indent="-457200">
              <a:buFont typeface="Times New Roman" pitchFamily="18" charset="0"/>
              <a:buAutoNum type="alphaUcPeriod"/>
            </a:pPr>
            <a:r>
              <a:rPr lang="en-US">
                <a:latin typeface="Calibri" pitchFamily="34" charset="0"/>
              </a:rPr>
              <a:t>Identification of different call signs</a:t>
            </a:r>
          </a:p>
          <a:p>
            <a:pPr marL="457200" indent="-457200">
              <a:buFont typeface="Times New Roman" pitchFamily="18" charset="0"/>
              <a:buAutoNum type="alphaUcPeriod"/>
            </a:pPr>
            <a:r>
              <a:rPr lang="en-US">
                <a:latin typeface="Calibri" pitchFamily="34" charset="0"/>
              </a:rPr>
              <a:t>Hunters have an opportunity to transmit on non-amateur frequencies</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G2D03 (B) Page 3-3</a:t>
            </a:r>
            <a:endParaRPr lang="en-US" sz="1600" b="1">
              <a:solidFill>
                <a:schemeClr val="bg1"/>
              </a:solidFill>
            </a:endParaRPr>
          </a:p>
        </p:txBody>
      </p:sp>
      <p:sp>
        <p:nvSpPr>
          <p:cNvPr id="30724"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0CE1B146-6689-454A-84E3-0EF4A02BF7D6}" type="slidenum">
              <a:rPr lang="en-US" b="1">
                <a:solidFill>
                  <a:schemeClr val="bg1"/>
                </a:solidFill>
              </a:rPr>
              <a:pPr algn="r"/>
              <a:t>17</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5"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Amateur Licensing Rules</a:t>
            </a:r>
          </a:p>
        </p:txBody>
      </p:sp>
      <p:sp>
        <p:nvSpPr>
          <p:cNvPr id="3" name="Content Placeholder 2"/>
          <p:cNvSpPr>
            <a:spLocks noGrp="1"/>
          </p:cNvSpPr>
          <p:nvPr>
            <p:ph idx="1"/>
          </p:nvPr>
        </p:nvSpPr>
        <p:spPr bwMode="auto">
          <a:xfrm>
            <a:off x="609600" y="2170113"/>
            <a:ext cx="10972800" cy="4379912"/>
          </a:xfrm>
          <a:noFill/>
          <a:ln>
            <a:miter lim="800000"/>
            <a:headEnd/>
            <a:tailEnd/>
          </a:ln>
        </p:spPr>
        <p:txBody>
          <a:bodyPr vert="horz" wrap="square" lIns="91440" tIns="45720" rIns="91440" bIns="45720" numCol="1" anchor="t" anchorCtr="0" compatLnSpc="1">
            <a:prstTxWarp prst="textNoShape">
              <a:avLst/>
            </a:prstTxWarp>
          </a:bodyPr>
          <a:lstStyle/>
          <a:p>
            <a:r>
              <a:rPr lang="en-US"/>
              <a:t>Volunteer Examiner Rules</a:t>
            </a:r>
          </a:p>
          <a:p>
            <a:pPr lvl="1"/>
            <a:r>
              <a:rPr lang="en-US"/>
              <a:t>Volunteer licensing program is administered by </a:t>
            </a:r>
            <a:r>
              <a:rPr lang="en-US" i="1">
                <a:solidFill>
                  <a:srgbClr val="C00000"/>
                </a:solidFill>
              </a:rPr>
              <a:t>Volunteer Examiner Coordinators</a:t>
            </a:r>
            <a:r>
              <a:rPr lang="en-US"/>
              <a:t> (VECs)</a:t>
            </a:r>
          </a:p>
          <a:p>
            <a:pPr lvl="1"/>
            <a:r>
              <a:rPr lang="en-US"/>
              <a:t>VECs have agreements with FCC to coordinate examinations</a:t>
            </a:r>
          </a:p>
          <a:p>
            <a:pPr lvl="1"/>
            <a:r>
              <a:rPr lang="en-US"/>
              <a:t>VE accreditation requirements listed in FCC §97.509(b) …</a:t>
            </a:r>
          </a:p>
          <a:p>
            <a:pPr lvl="2"/>
            <a:r>
              <a:rPr lang="en-US"/>
              <a:t>Be accredited by a VEC</a:t>
            </a:r>
          </a:p>
          <a:p>
            <a:pPr lvl="2"/>
            <a:r>
              <a:rPr lang="en-US"/>
              <a:t>Be at least 18 years of age</a:t>
            </a:r>
          </a:p>
          <a:p>
            <a:pPr lvl="2"/>
            <a:r>
              <a:rPr lang="en-US"/>
              <a:t>Hold a General class or higher license</a:t>
            </a:r>
          </a:p>
          <a:p>
            <a:pPr lvl="2"/>
            <a:r>
              <a:rPr lang="en-US"/>
              <a:t>Have never had your license suspended or revoked</a:t>
            </a:r>
          </a:p>
          <a:p>
            <a:pPr lvl="2"/>
            <a:endParaRPr lang="en-US"/>
          </a:p>
        </p:txBody>
      </p:sp>
      <p:grpSp>
        <p:nvGrpSpPr>
          <p:cNvPr id="8" name="Group 7"/>
          <p:cNvGrpSpPr>
            <a:grpSpLocks/>
          </p:cNvGrpSpPr>
          <p:nvPr/>
        </p:nvGrpSpPr>
        <p:grpSpPr bwMode="auto">
          <a:xfrm>
            <a:off x="1447800" y="4114800"/>
            <a:ext cx="9982200" cy="2066925"/>
            <a:chOff x="1447800" y="4114800"/>
            <a:chExt cx="9982200" cy="2066330"/>
          </a:xfrm>
        </p:grpSpPr>
        <p:sp>
          <p:nvSpPr>
            <p:cNvPr id="4" name="TextBox 3"/>
            <p:cNvSpPr txBox="1"/>
            <p:nvPr/>
          </p:nvSpPr>
          <p:spPr>
            <a:xfrm>
              <a:off x="8915400" y="5257471"/>
              <a:ext cx="2514600" cy="923659"/>
            </a:xfrm>
            <a:prstGeom prst="rect">
              <a:avLst/>
            </a:prstGeom>
            <a:solidFill>
              <a:schemeClr val="accent1">
                <a:lumMod val="20000"/>
                <a:lumOff val="80000"/>
              </a:schemeClr>
            </a:solidFill>
            <a:ln>
              <a:solidFill>
                <a:schemeClr val="tx1"/>
              </a:solidFill>
            </a:ln>
          </p:spPr>
          <p:txBody>
            <a:bodyPr>
              <a:spAutoFit/>
            </a:bodyPr>
            <a:lstStyle/>
            <a:p>
              <a:pPr marL="285750" indent="-285750" fontAlgn="auto">
                <a:spcBef>
                  <a:spcPts val="0"/>
                </a:spcBef>
                <a:spcAft>
                  <a:spcPts val="0"/>
                </a:spcAft>
                <a:buFont typeface="Arial" panose="020B0604020202020204" pitchFamily="34" charset="0"/>
                <a:buChar char="•"/>
                <a:defRPr/>
              </a:pPr>
              <a:r>
                <a:rPr lang="en-US" i="1" dirty="0">
                  <a:solidFill>
                    <a:srgbClr val="0000FF"/>
                  </a:solidFill>
                  <a:latin typeface="Arial" panose="020B0604020202020204" pitchFamily="34" charset="0"/>
                  <a:cs typeface="Arial" panose="020B0604020202020204" pitchFamily="34" charset="0"/>
                </a:rPr>
                <a:t>No cost!</a:t>
              </a:r>
            </a:p>
            <a:p>
              <a:pPr marL="285750" indent="-285750" fontAlgn="auto">
                <a:spcBef>
                  <a:spcPts val="0"/>
                </a:spcBef>
                <a:spcAft>
                  <a:spcPts val="0"/>
                </a:spcAft>
                <a:buFont typeface="Arial" panose="020B0604020202020204" pitchFamily="34" charset="0"/>
                <a:buChar char="•"/>
                <a:defRPr/>
              </a:pPr>
              <a:r>
                <a:rPr lang="en-US" i="1" dirty="0">
                  <a:solidFill>
                    <a:srgbClr val="0000FF"/>
                  </a:solidFill>
                  <a:latin typeface="Arial" panose="020B0604020202020204" pitchFamily="34" charset="0"/>
                  <a:cs typeface="Arial" panose="020B0604020202020204" pitchFamily="34" charset="0"/>
                </a:rPr>
                <a:t>Allows you to administer exams</a:t>
              </a:r>
            </a:p>
          </p:txBody>
        </p:sp>
        <p:sp>
          <p:nvSpPr>
            <p:cNvPr id="5" name="Oval 4"/>
            <p:cNvSpPr/>
            <p:nvPr/>
          </p:nvSpPr>
          <p:spPr>
            <a:xfrm>
              <a:off x="1447800" y="4114800"/>
              <a:ext cx="2438400" cy="685603"/>
            </a:xfrm>
            <a:prstGeom prst="ellipse">
              <a:avLst/>
            </a:prstGeom>
            <a:noFill/>
            <a:ln w="28575">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cxnSp>
          <p:nvCxnSpPr>
            <p:cNvPr id="7" name="Straight Connector 6"/>
            <p:cNvCxnSpPr>
              <a:endCxn id="4" idx="1"/>
            </p:cNvCxnSpPr>
            <p:nvPr/>
          </p:nvCxnSpPr>
          <p:spPr>
            <a:xfrm>
              <a:off x="3908425" y="4495690"/>
              <a:ext cx="5006975" cy="1223611"/>
            </a:xfrm>
            <a:prstGeom prst="line">
              <a:avLst/>
            </a:prstGeom>
            <a:ln w="28575">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grpSp>
      <p:sp>
        <p:nvSpPr>
          <p:cNvPr id="31748" name="TextBox 8"/>
          <p:cNvSpPr txBox="1">
            <a:spLocks noChangeArrowheads="1"/>
          </p:cNvSpPr>
          <p:nvPr/>
        </p:nvSpPr>
        <p:spPr bwMode="auto">
          <a:xfrm>
            <a:off x="11658600" y="6477000"/>
            <a:ext cx="533400" cy="338138"/>
          </a:xfrm>
          <a:prstGeom prst="rect">
            <a:avLst/>
          </a:prstGeom>
          <a:noFill/>
          <a:ln w="9525">
            <a:noFill/>
            <a:miter lim="800000"/>
            <a:headEnd/>
            <a:tailEnd/>
          </a:ln>
        </p:spPr>
        <p:txBody>
          <a:bodyPr>
            <a:spAutoFit/>
          </a:bodyPr>
          <a:lstStyle/>
          <a:p>
            <a:pPr algn="r"/>
            <a:fld id="{C57F7AC6-8634-47A0-AC10-00805ADFCA84}" type="slidenum">
              <a:rPr lang="en-US" sz="1600">
                <a:solidFill>
                  <a:schemeClr val="bg1"/>
                </a:solidFill>
              </a:rPr>
              <a:pPr algn="r"/>
              <a:t>18</a:t>
            </a:fld>
            <a:endParaRPr lang="en-US" sz="160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14" presetClass="entr" presetSubtype="10" fill="hold" nodeType="click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randombar(horizontal)">
                                      <p:cBhvr>
                                        <p:cTn id="4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69"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Examination Rules</a:t>
            </a:r>
          </a:p>
        </p:txBody>
      </p:sp>
      <p:sp>
        <p:nvSpPr>
          <p:cNvPr id="3" name="Content Placeholder 2"/>
          <p:cNvSpPr>
            <a:spLocks noGrp="1"/>
          </p:cNvSpPr>
          <p:nvPr>
            <p:ph idx="1"/>
          </p:nvPr>
        </p:nvSpPr>
        <p:spPr bwMode="auto">
          <a:xfrm>
            <a:off x="609600" y="2362200"/>
            <a:ext cx="11353800" cy="4187825"/>
          </a:xfrm>
          <a:noFill/>
          <a:ln>
            <a:miter lim="800000"/>
            <a:headEnd/>
            <a:tailEnd/>
          </a:ln>
        </p:spPr>
        <p:txBody>
          <a:bodyPr vert="horz" wrap="square" lIns="91440" tIns="45720" rIns="91440" bIns="45720" numCol="1" anchor="t" anchorCtr="0" compatLnSpc="1">
            <a:prstTxWarp prst="textNoShape">
              <a:avLst/>
            </a:prstTxWarp>
          </a:bodyPr>
          <a:lstStyle/>
          <a:p>
            <a:r>
              <a:rPr lang="en-US"/>
              <a:t>Rules listed in FCC §97.509</a:t>
            </a:r>
          </a:p>
          <a:p>
            <a:r>
              <a:rPr lang="en-US"/>
              <a:t>Exams sessions coordinated by a VEC</a:t>
            </a:r>
          </a:p>
          <a:p>
            <a:r>
              <a:rPr lang="en-US"/>
              <a:t>Exams administered by three (3) accredited VEs</a:t>
            </a:r>
          </a:p>
          <a:p>
            <a:pPr lvl="1"/>
            <a:r>
              <a:rPr lang="en-US"/>
              <a:t>VEs must hold necessary license class</a:t>
            </a:r>
          </a:p>
          <a:p>
            <a:pPr lvl="2"/>
            <a:r>
              <a:rPr lang="en-US"/>
              <a:t>General class may administer Technician (Element 2) exams</a:t>
            </a:r>
          </a:p>
          <a:p>
            <a:pPr lvl="2"/>
            <a:r>
              <a:rPr lang="en-US"/>
              <a:t>Advanced class … General (Elem 3) and Technician (Elem 2)</a:t>
            </a:r>
          </a:p>
          <a:p>
            <a:pPr lvl="2"/>
            <a:r>
              <a:rPr lang="en-US"/>
              <a:t>Amateur Extra class … Amateur Extra (Elem 4), General (Elem 3), Tech (Elem 2)</a:t>
            </a:r>
          </a:p>
        </p:txBody>
      </p:sp>
      <p:sp>
        <p:nvSpPr>
          <p:cNvPr id="32771" name="TextBox 3"/>
          <p:cNvSpPr txBox="1">
            <a:spLocks noChangeArrowheads="1"/>
          </p:cNvSpPr>
          <p:nvPr/>
        </p:nvSpPr>
        <p:spPr bwMode="auto">
          <a:xfrm>
            <a:off x="11658600" y="6477000"/>
            <a:ext cx="533400" cy="338138"/>
          </a:xfrm>
          <a:prstGeom prst="rect">
            <a:avLst/>
          </a:prstGeom>
          <a:noFill/>
          <a:ln w="9525">
            <a:noFill/>
            <a:miter lim="800000"/>
            <a:headEnd/>
            <a:tailEnd/>
          </a:ln>
        </p:spPr>
        <p:txBody>
          <a:bodyPr>
            <a:spAutoFit/>
          </a:bodyPr>
          <a:lstStyle/>
          <a:p>
            <a:pPr algn="r"/>
            <a:fld id="{F21540C6-B9D6-4BA4-A2DD-70E023659BC3}" type="slidenum">
              <a:rPr lang="en-US" sz="1600">
                <a:solidFill>
                  <a:schemeClr val="bg1"/>
                </a:solidFill>
              </a:rPr>
              <a:pPr algn="r"/>
              <a:t>19</a:t>
            </a:fld>
            <a:endParaRPr lang="en-US" sz="160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1"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r>
              <a:rPr lang="en-US">
                <a:latin typeface="Calibri" pitchFamily="34" charset="0"/>
              </a:rPr>
              <a:t>General Class License Manual</a:t>
            </a:r>
            <a:br>
              <a:rPr lang="en-US">
                <a:latin typeface="Calibri" pitchFamily="34" charset="0"/>
              </a:rPr>
            </a:br>
            <a:r>
              <a:rPr lang="en-US">
                <a:latin typeface="Calibri" pitchFamily="34" charset="0"/>
              </a:rPr>
              <a:t>and other resources</a:t>
            </a:r>
          </a:p>
        </p:txBody>
      </p:sp>
      <p:sp>
        <p:nvSpPr>
          <p:cNvPr id="15362"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endParaRPr lang="en-US">
              <a:latin typeface="Calibri" pitchFamily="34" charset="0"/>
            </a:endParaRPr>
          </a:p>
          <a:p>
            <a:endParaRPr lang="en-US">
              <a:latin typeface="Calibri" pitchFamily="34" charset="0"/>
            </a:endParaRPr>
          </a:p>
          <a:p>
            <a:endParaRPr lang="en-US">
              <a:latin typeface="Calibri" pitchFamily="34" charset="0"/>
            </a:endParaRPr>
          </a:p>
          <a:p>
            <a:endParaRPr lang="en-US">
              <a:latin typeface="Calibri" pitchFamily="34" charset="0"/>
            </a:endParaRPr>
          </a:p>
          <a:p>
            <a:endParaRPr lang="en-US" altLang="en-US">
              <a:solidFill>
                <a:srgbClr val="0000FF"/>
              </a:solidFill>
              <a:latin typeface="Arial" charset="0"/>
              <a:ea typeface="Gill Sans"/>
              <a:cs typeface="Gill Sans"/>
              <a:hlinkClick r:id="rId2"/>
            </a:endParaRPr>
          </a:p>
          <a:p>
            <a:pPr algn="ctr"/>
            <a:r>
              <a:rPr lang="en-US" altLang="en-US">
                <a:solidFill>
                  <a:srgbClr val="0000FF"/>
                </a:solidFill>
                <a:latin typeface="Arial" charset="0"/>
                <a:ea typeface="Gill Sans"/>
                <a:cs typeface="Gill Sans"/>
                <a:hlinkClick r:id="rId2"/>
              </a:rPr>
              <a:t>http://www.arrl.org/shop/Licensing-Education-and-Training/</a:t>
            </a:r>
            <a:endParaRPr lang="en-US" altLang="en-US">
              <a:solidFill>
                <a:srgbClr val="0000FF"/>
              </a:solidFill>
              <a:latin typeface="Arial" charset="0"/>
              <a:ea typeface="Gill Sans"/>
              <a:cs typeface="Gill Sans"/>
            </a:endParaRPr>
          </a:p>
          <a:p>
            <a:endParaRPr lang="en-US">
              <a:latin typeface="Calibri" pitchFamily="34" charset="0"/>
            </a:endParaRPr>
          </a:p>
          <a:p>
            <a:endParaRPr lang="en-US">
              <a:latin typeface="Calibri" pitchFamily="34" charset="0"/>
            </a:endParaRPr>
          </a:p>
        </p:txBody>
      </p:sp>
      <p:pic>
        <p:nvPicPr>
          <p:cNvPr id="15363" name="Picture 4" descr="ARRL General Class License Manual 9th Edition"/>
          <p:cNvPicPr>
            <a:picLocks noChangeAspect="1" noChangeArrowheads="1"/>
          </p:cNvPicPr>
          <p:nvPr/>
        </p:nvPicPr>
        <p:blipFill>
          <a:blip r:embed="rId3"/>
          <a:srcRect/>
          <a:stretch>
            <a:fillRect/>
          </a:stretch>
        </p:blipFill>
        <p:spPr bwMode="auto">
          <a:xfrm>
            <a:off x="5011738" y="2743200"/>
            <a:ext cx="1895475" cy="2438400"/>
          </a:xfrm>
          <a:prstGeom prst="rect">
            <a:avLst/>
          </a:prstGeom>
          <a:noFill/>
          <a:ln w="9525">
            <a:noFill/>
            <a:miter lim="800000"/>
            <a:headEnd/>
            <a:tailEnd/>
          </a:ln>
        </p:spPr>
      </p:pic>
      <p:sp>
        <p:nvSpPr>
          <p:cNvPr id="15364" name="TextBox 4"/>
          <p:cNvSpPr txBox="1">
            <a:spLocks noChangeArrowheads="1"/>
          </p:cNvSpPr>
          <p:nvPr/>
        </p:nvSpPr>
        <p:spPr bwMode="auto">
          <a:xfrm>
            <a:off x="11658600" y="6477000"/>
            <a:ext cx="533400" cy="338138"/>
          </a:xfrm>
          <a:prstGeom prst="rect">
            <a:avLst/>
          </a:prstGeom>
          <a:noFill/>
          <a:ln w="9525">
            <a:noFill/>
            <a:miter lim="800000"/>
            <a:headEnd/>
            <a:tailEnd/>
          </a:ln>
        </p:spPr>
        <p:txBody>
          <a:bodyPr>
            <a:spAutoFit/>
          </a:bodyPr>
          <a:lstStyle/>
          <a:p>
            <a:pPr algn="r"/>
            <a:fld id="{39987D73-ACF5-4F5E-B9AF-F3FC00715E86}" type="slidenum">
              <a:rPr lang="en-US" sz="1600">
                <a:solidFill>
                  <a:schemeClr val="bg1"/>
                </a:solidFill>
              </a:rPr>
              <a:pPr algn="r"/>
              <a:t>2</a:t>
            </a:fld>
            <a:endParaRPr lang="en-US" sz="1600">
              <a:solidFill>
                <a:schemeClr val="bg1"/>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793"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Exam Rules (cont.)</a:t>
            </a:r>
          </a:p>
        </p:txBody>
      </p:sp>
      <p:sp>
        <p:nvSpPr>
          <p:cNvPr id="3" name="Content Placeholder 2"/>
          <p:cNvSpPr>
            <a:spLocks noGrp="1"/>
          </p:cNvSpPr>
          <p:nvPr>
            <p:ph idx="1"/>
          </p:nvPr>
        </p:nvSpPr>
        <p:spPr bwMode="auto">
          <a:xfrm>
            <a:off x="609600" y="2170113"/>
            <a:ext cx="10972800" cy="4379912"/>
          </a:xfrm>
          <a:noFill/>
          <a:ln>
            <a:miter lim="800000"/>
            <a:headEnd/>
            <a:tailEnd/>
          </a:ln>
        </p:spPr>
        <p:txBody>
          <a:bodyPr vert="horz" wrap="square" lIns="91440" tIns="45720" rIns="91440" bIns="45720" numCol="1" anchor="t" anchorCtr="0" compatLnSpc="1">
            <a:prstTxWarp prst="textNoShape">
              <a:avLst/>
            </a:prstTxWarp>
          </a:bodyPr>
          <a:lstStyle/>
          <a:p>
            <a:r>
              <a:rPr lang="en-US"/>
              <a:t>Those passing receive a Certificate of Successful Completion</a:t>
            </a:r>
          </a:p>
          <a:p>
            <a:r>
              <a:rPr lang="en-US"/>
              <a:t>CSCE good for 365 days … use the CSCE until your new license arrives from FCC (or listed in FCC database)</a:t>
            </a:r>
          </a:p>
          <a:p>
            <a:r>
              <a:rPr lang="en-US"/>
              <a:t>You may use </a:t>
            </a:r>
            <a:r>
              <a:rPr lang="en-US" u="sng"/>
              <a:t>all</a:t>
            </a:r>
            <a:r>
              <a:rPr lang="en-US"/>
              <a:t> General class privileges as soon as receive the CSCE. As long as you have a call sign in the FCC database, you don’t need to wait for the FCC update.</a:t>
            </a:r>
          </a:p>
          <a:p>
            <a:pPr lvl="1"/>
            <a:r>
              <a:rPr lang="en-US"/>
              <a:t>But, add an </a:t>
            </a:r>
            <a:r>
              <a:rPr lang="en-US" i="1">
                <a:solidFill>
                  <a:srgbClr val="C00000"/>
                </a:solidFill>
              </a:rPr>
              <a:t>indicator</a:t>
            </a:r>
            <a:r>
              <a:rPr lang="en-US"/>
              <a:t> to your call sign! </a:t>
            </a:r>
          </a:p>
          <a:p>
            <a:pPr lvl="2">
              <a:buClr>
                <a:schemeClr val="tx1"/>
              </a:buClr>
            </a:pPr>
            <a:r>
              <a:rPr lang="en-US"/>
              <a:t>Using voice, say </a:t>
            </a:r>
            <a:r>
              <a:rPr lang="en-US" i="1">
                <a:solidFill>
                  <a:srgbClr val="0000FF"/>
                </a:solidFill>
              </a:rPr>
              <a:t>“slash AG” </a:t>
            </a:r>
            <a:r>
              <a:rPr lang="en-US"/>
              <a:t>… CW or digital modes, add </a:t>
            </a:r>
            <a:r>
              <a:rPr lang="en-US" i="1">
                <a:solidFill>
                  <a:srgbClr val="0000FF"/>
                </a:solidFill>
              </a:rPr>
              <a:t>“/AG”</a:t>
            </a:r>
          </a:p>
        </p:txBody>
      </p:sp>
      <p:sp>
        <p:nvSpPr>
          <p:cNvPr id="33795" name="TextBox 3"/>
          <p:cNvSpPr txBox="1">
            <a:spLocks noChangeArrowheads="1"/>
          </p:cNvSpPr>
          <p:nvPr/>
        </p:nvSpPr>
        <p:spPr bwMode="auto">
          <a:xfrm>
            <a:off x="11658600" y="6477000"/>
            <a:ext cx="533400" cy="338138"/>
          </a:xfrm>
          <a:prstGeom prst="rect">
            <a:avLst/>
          </a:prstGeom>
          <a:noFill/>
          <a:ln w="9525">
            <a:noFill/>
            <a:miter lim="800000"/>
            <a:headEnd/>
            <a:tailEnd/>
          </a:ln>
        </p:spPr>
        <p:txBody>
          <a:bodyPr>
            <a:spAutoFit/>
          </a:bodyPr>
          <a:lstStyle/>
          <a:p>
            <a:pPr algn="r"/>
            <a:fld id="{AA6F3A0F-D2FA-42F2-8618-CA9CCD33C5AB}" type="slidenum">
              <a:rPr lang="en-US" sz="1600">
                <a:solidFill>
                  <a:schemeClr val="bg1"/>
                </a:solidFill>
              </a:rPr>
              <a:pPr algn="r"/>
              <a:t>20</a:t>
            </a:fld>
            <a:endParaRPr lang="en-US" sz="160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817" name="Title 1"/>
          <p:cNvSpPr>
            <a:spLocks noGrp="1"/>
          </p:cNvSpPr>
          <p:nvPr>
            <p:ph type="title"/>
          </p:nvPr>
        </p:nvSpPr>
        <p:spPr bwMode="auto">
          <a:xfrm>
            <a:off x="152400" y="1377950"/>
            <a:ext cx="3429000" cy="1143000"/>
          </a:xfrm>
          <a:noFill/>
          <a:ln>
            <a:miter lim="800000"/>
            <a:headEnd/>
            <a:tailEnd/>
          </a:ln>
        </p:spPr>
        <p:txBody>
          <a:bodyPr vert="horz" wrap="square" lIns="91440" tIns="45720" rIns="91440" bIns="45720" numCol="1" anchor="t" anchorCtr="0" compatLnSpc="1">
            <a:prstTxWarp prst="textNoShape">
              <a:avLst/>
            </a:prstTxWarp>
          </a:bodyPr>
          <a:lstStyle/>
          <a:p>
            <a:r>
              <a:rPr lang="en-US"/>
              <a:t>Sample CSCE</a:t>
            </a:r>
          </a:p>
        </p:txBody>
      </p:sp>
      <p:pic>
        <p:nvPicPr>
          <p:cNvPr id="34818" name="Picture 3"/>
          <p:cNvPicPr>
            <a:picLocks noChangeAspect="1"/>
          </p:cNvPicPr>
          <p:nvPr/>
        </p:nvPicPr>
        <p:blipFill>
          <a:blip r:embed="rId2"/>
          <a:srcRect/>
          <a:stretch>
            <a:fillRect/>
          </a:stretch>
        </p:blipFill>
        <p:spPr bwMode="auto">
          <a:xfrm>
            <a:off x="3886200" y="1219200"/>
            <a:ext cx="7467600" cy="5502275"/>
          </a:xfrm>
          <a:prstGeom prst="rect">
            <a:avLst/>
          </a:prstGeom>
          <a:noFill/>
          <a:ln w="9525">
            <a:noFill/>
            <a:miter lim="800000"/>
            <a:headEnd/>
            <a:tailEnd/>
          </a:ln>
        </p:spPr>
      </p:pic>
      <p:sp>
        <p:nvSpPr>
          <p:cNvPr id="34819" name="TextBox 4"/>
          <p:cNvSpPr txBox="1">
            <a:spLocks noChangeArrowheads="1"/>
          </p:cNvSpPr>
          <p:nvPr/>
        </p:nvSpPr>
        <p:spPr bwMode="auto">
          <a:xfrm>
            <a:off x="11658600" y="6477000"/>
            <a:ext cx="533400" cy="338138"/>
          </a:xfrm>
          <a:prstGeom prst="rect">
            <a:avLst/>
          </a:prstGeom>
          <a:noFill/>
          <a:ln w="9525">
            <a:noFill/>
            <a:miter lim="800000"/>
            <a:headEnd/>
            <a:tailEnd/>
          </a:ln>
        </p:spPr>
        <p:txBody>
          <a:bodyPr>
            <a:spAutoFit/>
          </a:bodyPr>
          <a:lstStyle/>
          <a:p>
            <a:pPr algn="r"/>
            <a:fld id="{CF579B9C-C10B-4C07-A583-25F31C3758D1}" type="slidenum">
              <a:rPr lang="en-US" sz="1600">
                <a:solidFill>
                  <a:schemeClr val="bg1"/>
                </a:solidFill>
              </a:rPr>
              <a:pPr algn="r"/>
              <a:t>21</a:t>
            </a:fld>
            <a:endParaRPr lang="en-US" sz="1600">
              <a:solidFill>
                <a:schemeClr val="bg1"/>
              </a:solidFil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1"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Credit for Previous Licenses</a:t>
            </a:r>
          </a:p>
        </p:txBody>
      </p:sp>
      <p:sp>
        <p:nvSpPr>
          <p:cNvPr id="3" name="Content Placeholder 2"/>
          <p:cNvSpPr>
            <a:spLocks noGrp="1"/>
          </p:cNvSpPr>
          <p:nvPr>
            <p:ph idx="1"/>
          </p:nvPr>
        </p:nvSpPr>
        <p:spPr bwMode="auto">
          <a:xfrm>
            <a:off x="609600" y="2362200"/>
            <a:ext cx="10972800" cy="4187825"/>
          </a:xfrm>
          <a:noFill/>
          <a:ln>
            <a:miter lim="800000"/>
            <a:headEnd/>
            <a:tailEnd/>
          </a:ln>
        </p:spPr>
        <p:txBody>
          <a:bodyPr vert="horz" wrap="square" lIns="91440" tIns="45720" rIns="91440" bIns="45720" numCol="1" anchor="t" anchorCtr="0" compatLnSpc="1">
            <a:prstTxWarp prst="textNoShape">
              <a:avLst/>
            </a:prstTxWarp>
          </a:bodyPr>
          <a:lstStyle/>
          <a:p>
            <a:r>
              <a:rPr lang="en-US" dirty="0"/>
              <a:t>As of 2019, amateurs with expired licenses may receive credit for exam elements passed. Specifically …</a:t>
            </a:r>
          </a:p>
          <a:p>
            <a:pPr lvl="1"/>
            <a:r>
              <a:rPr lang="en-US" dirty="0"/>
              <a:t>If you pass Element 2 (tech) exam, and provide documentation for previously-held General, Advanced, or Amateur Extra licenses, you will be credited with having passed those written exam elements.</a:t>
            </a:r>
          </a:p>
        </p:txBody>
      </p:sp>
      <p:sp>
        <p:nvSpPr>
          <p:cNvPr id="35843" name="TextBox 3"/>
          <p:cNvSpPr txBox="1">
            <a:spLocks noChangeArrowheads="1"/>
          </p:cNvSpPr>
          <p:nvPr/>
        </p:nvSpPr>
        <p:spPr bwMode="auto">
          <a:xfrm>
            <a:off x="11658600" y="6477000"/>
            <a:ext cx="533400" cy="338138"/>
          </a:xfrm>
          <a:prstGeom prst="rect">
            <a:avLst/>
          </a:prstGeom>
          <a:noFill/>
          <a:ln w="9525">
            <a:noFill/>
            <a:miter lim="800000"/>
            <a:headEnd/>
            <a:tailEnd/>
          </a:ln>
        </p:spPr>
        <p:txBody>
          <a:bodyPr>
            <a:spAutoFit/>
          </a:bodyPr>
          <a:lstStyle/>
          <a:p>
            <a:pPr algn="r"/>
            <a:fld id="{5CC971F4-CDA3-419D-A060-246234BF0A44}" type="slidenum">
              <a:rPr lang="en-US" sz="1600">
                <a:solidFill>
                  <a:schemeClr val="bg1"/>
                </a:solidFill>
              </a:rPr>
              <a:pPr algn="r"/>
              <a:t>22</a:t>
            </a:fld>
            <a:endParaRPr lang="en-US" sz="160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865" name="Title 1"/>
          <p:cNvSpPr>
            <a:spLocks noGrp="1"/>
          </p:cNvSpPr>
          <p:nvPr>
            <p:ph type="title"/>
          </p:nvPr>
        </p:nvSpPr>
        <p:spPr bwMode="auto">
          <a:xfrm>
            <a:off x="533400" y="2667000"/>
            <a:ext cx="10972800" cy="1143000"/>
          </a:xfrm>
          <a:noFill/>
          <a:ln>
            <a:miter lim="800000"/>
            <a:headEnd/>
            <a:tailEnd/>
          </a:ln>
        </p:spPr>
        <p:txBody>
          <a:bodyPr vert="horz" wrap="square" lIns="91440" tIns="45720" rIns="91440" bIns="45720" numCol="1" anchor="t" anchorCtr="0" compatLnSpc="1">
            <a:prstTxWarp prst="textNoShape">
              <a:avLst/>
            </a:prstTxWarp>
          </a:bodyPr>
          <a:lstStyle/>
          <a:p>
            <a:r>
              <a:rPr lang="en-US" b="1">
                <a:solidFill>
                  <a:srgbClr val="CC3300"/>
                </a:solidFill>
              </a:rPr>
              <a:t>PRACTICE QUESTIONS</a:t>
            </a:r>
          </a:p>
        </p:txBody>
      </p:sp>
      <p:sp>
        <p:nvSpPr>
          <p:cNvPr id="36866" name="TextBox 2"/>
          <p:cNvSpPr txBox="1">
            <a:spLocks noChangeArrowheads="1"/>
          </p:cNvSpPr>
          <p:nvPr/>
        </p:nvSpPr>
        <p:spPr bwMode="auto">
          <a:xfrm>
            <a:off x="11658600" y="6477000"/>
            <a:ext cx="533400" cy="338138"/>
          </a:xfrm>
          <a:prstGeom prst="rect">
            <a:avLst/>
          </a:prstGeom>
          <a:noFill/>
          <a:ln w="9525">
            <a:noFill/>
            <a:miter lim="800000"/>
            <a:headEnd/>
            <a:tailEnd/>
          </a:ln>
        </p:spPr>
        <p:txBody>
          <a:bodyPr>
            <a:spAutoFit/>
          </a:bodyPr>
          <a:lstStyle/>
          <a:p>
            <a:pPr algn="r"/>
            <a:fld id="{2FB8D726-EC78-4AC6-B1A8-493A679D0241}" type="slidenum">
              <a:rPr lang="en-US" sz="1600">
                <a:solidFill>
                  <a:schemeClr val="bg1"/>
                </a:solidFill>
              </a:rPr>
              <a:pPr algn="r"/>
              <a:t>23</a:t>
            </a:fld>
            <a:endParaRPr lang="en-US" sz="1600">
              <a:solidFill>
                <a:schemeClr val="bg1"/>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89"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Who may receive partial credit for the elements represented by an expired Amateur Radio license?</a:t>
            </a:r>
          </a:p>
        </p:txBody>
      </p:sp>
      <p:sp>
        <p:nvSpPr>
          <p:cNvPr id="37890" name="Text Placeholder 2"/>
          <p:cNvSpPr>
            <a:spLocks noGrp="1"/>
          </p:cNvSpPr>
          <p:nvPr>
            <p:ph type="body" idx="1"/>
          </p:nvPr>
        </p:nvSpPr>
        <p:spPr bwMode="auto">
          <a:xfrm>
            <a:off x="609600" y="3048000"/>
            <a:ext cx="10972800" cy="30781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Any person who can demonstrate that they once held an FCC-issued General, Advanced, or Amateur Extra class license that was not revoked by the FCC</a:t>
            </a:r>
          </a:p>
          <a:p>
            <a:pPr marL="457200" indent="-457200">
              <a:buFont typeface="Times New Roman" pitchFamily="18" charset="0"/>
              <a:buAutoNum type="alphaUcPeriod"/>
            </a:pPr>
            <a:r>
              <a:rPr lang="en-US">
                <a:latin typeface="Calibri" pitchFamily="34" charset="0"/>
              </a:rPr>
              <a:t>Anyone who held an FCC-issued Amateur Radio license that has been expired for not less than 5 years and not more than 15 years</a:t>
            </a:r>
          </a:p>
          <a:p>
            <a:pPr marL="457200" indent="-457200">
              <a:buFont typeface="Times New Roman" pitchFamily="18" charset="0"/>
              <a:buAutoNum type="alphaUcPeriod"/>
            </a:pPr>
            <a:r>
              <a:rPr lang="en-US">
                <a:latin typeface="Calibri" pitchFamily="34" charset="0"/>
              </a:rPr>
              <a:t>Any person who previously held an amateur license issued by another country, but only if that country has a current reciprocal licensing agreement with the FCC</a:t>
            </a:r>
          </a:p>
          <a:p>
            <a:pPr marL="457200" indent="-457200">
              <a:buFont typeface="Times New Roman" pitchFamily="18" charset="0"/>
              <a:buAutoNum type="alphaUcPeriod"/>
            </a:pPr>
            <a:r>
              <a:rPr lang="en-US">
                <a:latin typeface="Calibri" pitchFamily="34" charset="0"/>
              </a:rPr>
              <a:t>Only persons who once held an FCC issued Novice, Technician, or Technician Plus license</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G1D01 (A) [97.501, 97.505(a)] Page 3-5</a:t>
            </a:r>
            <a:endParaRPr lang="en-US" sz="1600" b="1">
              <a:solidFill>
                <a:schemeClr val="bg1"/>
              </a:solidFill>
            </a:endParaRPr>
          </a:p>
        </p:txBody>
      </p:sp>
      <p:sp>
        <p:nvSpPr>
          <p:cNvPr id="37892"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456DFF6D-48FE-4F3C-93AD-41464F55BE39}" type="slidenum">
              <a:rPr lang="en-US" b="1">
                <a:solidFill>
                  <a:schemeClr val="bg1"/>
                </a:solidFill>
              </a:rPr>
              <a:pPr algn="r"/>
              <a:t>24</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3"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license examinations may you administer when you are an accredited VE holding a General class operator license?</a:t>
            </a:r>
          </a:p>
        </p:txBody>
      </p:sp>
      <p:sp>
        <p:nvSpPr>
          <p:cNvPr id="38914" name="Text Placeholder 2"/>
          <p:cNvSpPr>
            <a:spLocks noGrp="1"/>
          </p:cNvSpPr>
          <p:nvPr>
            <p:ph type="body" idx="1"/>
          </p:nvPr>
        </p:nvSpPr>
        <p:spPr bwMode="auto">
          <a:xfrm>
            <a:off x="609600" y="3048000"/>
            <a:ext cx="10972800" cy="30781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General and Technician</a:t>
            </a:r>
          </a:p>
          <a:p>
            <a:pPr marL="457200" indent="-457200">
              <a:buFont typeface="Times New Roman" pitchFamily="18" charset="0"/>
              <a:buAutoNum type="alphaUcPeriod"/>
            </a:pPr>
            <a:r>
              <a:rPr lang="en-US">
                <a:latin typeface="Calibri" pitchFamily="34" charset="0"/>
              </a:rPr>
              <a:t>General only</a:t>
            </a:r>
          </a:p>
          <a:p>
            <a:pPr marL="457200" indent="-457200">
              <a:buFont typeface="Times New Roman" pitchFamily="18" charset="0"/>
              <a:buAutoNum type="alphaUcPeriod"/>
            </a:pPr>
            <a:r>
              <a:rPr lang="en-US">
                <a:latin typeface="Calibri" pitchFamily="34" charset="0"/>
              </a:rPr>
              <a:t>Technician only</a:t>
            </a:r>
          </a:p>
          <a:p>
            <a:pPr marL="457200" indent="-457200">
              <a:buFont typeface="Times New Roman" pitchFamily="18" charset="0"/>
              <a:buAutoNum type="alphaUcPeriod"/>
            </a:pPr>
            <a:r>
              <a:rPr lang="en-US">
                <a:latin typeface="Calibri" pitchFamily="34" charset="0"/>
              </a:rPr>
              <a:t>Amateur Extra, General, and Technician</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G1D02 (C) [97.509(b)(3)(i)] Page 3-4</a:t>
            </a:r>
            <a:endParaRPr lang="en-US" sz="1600" b="1">
              <a:solidFill>
                <a:schemeClr val="bg1"/>
              </a:solidFill>
            </a:endParaRPr>
          </a:p>
        </p:txBody>
      </p:sp>
      <p:sp>
        <p:nvSpPr>
          <p:cNvPr id="38916"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4569419E-A278-41F6-8F56-7366B05647F9}" type="slidenum">
              <a:rPr lang="en-US" b="1">
                <a:solidFill>
                  <a:schemeClr val="bg1"/>
                </a:solidFill>
              </a:rPr>
              <a:pPr algn="r"/>
              <a:t>25</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7"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On which of the following band segments may you operate if you are a Technician class operator and have a Certificate of Successful Completion of Examination (CSCE) for General class privileges?</a:t>
            </a:r>
          </a:p>
        </p:txBody>
      </p:sp>
      <p:sp>
        <p:nvSpPr>
          <p:cNvPr id="39938" name="Text Placeholder 2"/>
          <p:cNvSpPr>
            <a:spLocks noGrp="1"/>
          </p:cNvSpPr>
          <p:nvPr>
            <p:ph type="body" idx="1"/>
          </p:nvPr>
        </p:nvSpPr>
        <p:spPr bwMode="auto">
          <a:xfrm>
            <a:off x="609600" y="3581400"/>
            <a:ext cx="10972800" cy="2544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Only the Technician band segments until your upgrade is posted in the FCC database</a:t>
            </a:r>
          </a:p>
          <a:p>
            <a:pPr marL="457200" indent="-457200">
              <a:buFont typeface="Times New Roman" pitchFamily="18" charset="0"/>
              <a:buAutoNum type="alphaUcPeriod"/>
            </a:pPr>
            <a:r>
              <a:rPr lang="en-US">
                <a:latin typeface="Calibri" pitchFamily="34" charset="0"/>
              </a:rPr>
              <a:t>Only on the Technician band segments until your license arrives in the mail</a:t>
            </a:r>
          </a:p>
          <a:p>
            <a:pPr marL="457200" indent="-457200">
              <a:buFont typeface="Times New Roman" pitchFamily="18" charset="0"/>
              <a:buAutoNum type="alphaUcPeriod"/>
            </a:pPr>
            <a:r>
              <a:rPr lang="en-US">
                <a:latin typeface="Calibri" pitchFamily="34" charset="0"/>
              </a:rPr>
              <a:t>On any General or Technician class band segment</a:t>
            </a:r>
          </a:p>
          <a:p>
            <a:pPr marL="457200" indent="-457200">
              <a:buFont typeface="Times New Roman" pitchFamily="18" charset="0"/>
              <a:buAutoNum type="alphaUcPeriod"/>
            </a:pPr>
            <a:r>
              <a:rPr lang="en-US">
                <a:latin typeface="Calibri" pitchFamily="34" charset="0"/>
              </a:rPr>
              <a:t>On any General or Technician class band segment except 30 meters and 60 meters</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fr-FR" sz="1600" b="1">
                <a:solidFill>
                  <a:schemeClr val="bg1"/>
                </a:solidFill>
              </a:rPr>
              <a:t>G1D03 (C) [97.9(b)] Page 3-5</a:t>
            </a:r>
            <a:endParaRPr lang="en-US" sz="1600" b="1">
              <a:solidFill>
                <a:schemeClr val="bg1"/>
              </a:solidFill>
            </a:endParaRPr>
          </a:p>
        </p:txBody>
      </p:sp>
      <p:sp>
        <p:nvSpPr>
          <p:cNvPr id="39940"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018C4C00-1477-4023-9857-99E95836B311}" type="slidenum">
              <a:rPr lang="en-US" b="1">
                <a:solidFill>
                  <a:schemeClr val="bg1"/>
                </a:solidFill>
              </a:rPr>
              <a:pPr algn="r"/>
              <a:t>26</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1"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Which of the following is a requirement for administering a Technician class license examination?</a:t>
            </a:r>
          </a:p>
        </p:txBody>
      </p:sp>
      <p:sp>
        <p:nvSpPr>
          <p:cNvPr id="40962" name="Text Placeholder 2"/>
          <p:cNvSpPr>
            <a:spLocks noGrp="1"/>
          </p:cNvSpPr>
          <p:nvPr>
            <p:ph type="body" idx="1"/>
          </p:nvPr>
        </p:nvSpPr>
        <p:spPr bwMode="auto">
          <a:xfrm>
            <a:off x="609600" y="3581400"/>
            <a:ext cx="10972800" cy="2544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At least three General class or higher VEs must observe the examination</a:t>
            </a:r>
          </a:p>
          <a:p>
            <a:pPr marL="457200" indent="-457200">
              <a:buFont typeface="Times New Roman" pitchFamily="18" charset="0"/>
              <a:buAutoNum type="alphaUcPeriod"/>
            </a:pPr>
            <a:r>
              <a:rPr lang="en-US">
                <a:latin typeface="Calibri" pitchFamily="34" charset="0"/>
              </a:rPr>
              <a:t>At least two General class or higher VEs must be present</a:t>
            </a:r>
          </a:p>
          <a:p>
            <a:pPr marL="457200" indent="-457200">
              <a:buFont typeface="Times New Roman" pitchFamily="18" charset="0"/>
              <a:buAutoNum type="alphaUcPeriod"/>
            </a:pPr>
            <a:r>
              <a:rPr lang="en-US">
                <a:latin typeface="Calibri" pitchFamily="34" charset="0"/>
              </a:rPr>
              <a:t>At least two General class or higher VEs must be present, but only one need be Amateur Extra class</a:t>
            </a:r>
          </a:p>
          <a:p>
            <a:pPr marL="457200" indent="-457200">
              <a:buFont typeface="Times New Roman" pitchFamily="18" charset="0"/>
              <a:buAutoNum type="alphaUcPeriod"/>
            </a:pPr>
            <a:r>
              <a:rPr lang="en-US">
                <a:latin typeface="Calibri" pitchFamily="34" charset="0"/>
              </a:rPr>
              <a:t>At least three VEs of Technician class or higher must observe the examination</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fr-FR" sz="1600" b="1">
                <a:solidFill>
                  <a:schemeClr val="bg1"/>
                </a:solidFill>
              </a:rPr>
              <a:t>G1D04 (A) [97.509(3)(i)(c)] Page 3-4</a:t>
            </a:r>
            <a:endParaRPr lang="en-US" sz="1600" b="1">
              <a:solidFill>
                <a:schemeClr val="bg1"/>
              </a:solidFill>
            </a:endParaRPr>
          </a:p>
        </p:txBody>
      </p:sp>
      <p:sp>
        <p:nvSpPr>
          <p:cNvPr id="40964"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F2AAC78D-73B0-4FFC-8C72-44A7CFBC4C74}" type="slidenum">
              <a:rPr lang="en-US" b="1">
                <a:solidFill>
                  <a:schemeClr val="bg1"/>
                </a:solidFill>
              </a:rPr>
              <a:pPr algn="r"/>
              <a:t>27</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5"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Which of the following must a person have before they can be an administering VE for a Technician class license examination?</a:t>
            </a:r>
          </a:p>
        </p:txBody>
      </p:sp>
      <p:sp>
        <p:nvSpPr>
          <p:cNvPr id="41986" name="Text Placeholder 2"/>
          <p:cNvSpPr>
            <a:spLocks noGrp="1"/>
          </p:cNvSpPr>
          <p:nvPr>
            <p:ph type="body" idx="1"/>
          </p:nvPr>
        </p:nvSpPr>
        <p:spPr bwMode="auto">
          <a:xfrm>
            <a:off x="609600" y="3581400"/>
            <a:ext cx="10972800" cy="2544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Notification to the FCC that you want to give an examination</a:t>
            </a:r>
          </a:p>
          <a:p>
            <a:pPr marL="457200" indent="-457200">
              <a:buFont typeface="Times New Roman" pitchFamily="18" charset="0"/>
              <a:buAutoNum type="alphaUcPeriod"/>
            </a:pPr>
            <a:r>
              <a:rPr lang="en-US">
                <a:latin typeface="Calibri" pitchFamily="34" charset="0"/>
              </a:rPr>
              <a:t>Receipt of a Certificate of Successful Completion of Examination (CSCE) for General class</a:t>
            </a:r>
          </a:p>
          <a:p>
            <a:pPr marL="457200" indent="-457200">
              <a:buFont typeface="Times New Roman" pitchFamily="18" charset="0"/>
              <a:buAutoNum type="alphaUcPeriod"/>
            </a:pPr>
            <a:r>
              <a:rPr lang="en-US">
                <a:latin typeface="Calibri" pitchFamily="34" charset="0"/>
              </a:rPr>
              <a:t>Possession of a properly obtained telegraphy license</a:t>
            </a:r>
          </a:p>
          <a:p>
            <a:pPr marL="457200" indent="-457200">
              <a:buFont typeface="Times New Roman" pitchFamily="18" charset="0"/>
              <a:buAutoNum type="alphaUcPeriod"/>
            </a:pPr>
            <a:r>
              <a:rPr lang="en-US">
                <a:latin typeface="Calibri" pitchFamily="34" charset="0"/>
              </a:rPr>
              <a:t>An FCC General class or higher license and VEC accreditation</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fr-FR" sz="1600" b="1">
                <a:solidFill>
                  <a:schemeClr val="bg1"/>
                </a:solidFill>
              </a:rPr>
              <a:t>G1D05 (D) [97.509(b)(3)(i)] Page 3-4</a:t>
            </a:r>
            <a:endParaRPr lang="en-US" sz="1600" b="1">
              <a:solidFill>
                <a:schemeClr val="bg1"/>
              </a:solidFill>
            </a:endParaRPr>
          </a:p>
        </p:txBody>
      </p:sp>
      <p:sp>
        <p:nvSpPr>
          <p:cNvPr id="41988"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5702EBC5-DFD4-4CF0-A7A0-CF544526A589}" type="slidenum">
              <a:rPr lang="en-US" b="1">
                <a:solidFill>
                  <a:schemeClr val="bg1"/>
                </a:solidFill>
              </a:rPr>
              <a:pPr algn="r"/>
              <a:t>28</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3009"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When must you add the special identifier “AG” after your call sign if you are a Technician class licensee and have a Certificate of Successful Completion of Examination (CSCE) for General class</a:t>
            </a:r>
            <a:br>
              <a:rPr lang="en-US">
                <a:solidFill>
                  <a:srgbClr val="CC3300"/>
                </a:solidFill>
                <a:latin typeface="Calibri" pitchFamily="34" charset="0"/>
              </a:rPr>
            </a:br>
            <a:r>
              <a:rPr lang="en-US">
                <a:solidFill>
                  <a:srgbClr val="CC3300"/>
                </a:solidFill>
                <a:latin typeface="Calibri" pitchFamily="34" charset="0"/>
              </a:rPr>
              <a:t>operator privileges, but the FCC has not yet posted your upgrade on its website?</a:t>
            </a:r>
          </a:p>
        </p:txBody>
      </p:sp>
      <p:sp>
        <p:nvSpPr>
          <p:cNvPr id="43010" name="Text Placeholder 2"/>
          <p:cNvSpPr>
            <a:spLocks noGrp="1"/>
          </p:cNvSpPr>
          <p:nvPr>
            <p:ph type="body" idx="1"/>
          </p:nvPr>
        </p:nvSpPr>
        <p:spPr bwMode="auto">
          <a:xfrm>
            <a:off x="609600" y="4038600"/>
            <a:ext cx="10972800" cy="20875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Whenever you operate using General class frequency privileges</a:t>
            </a:r>
          </a:p>
          <a:p>
            <a:pPr marL="457200" indent="-457200">
              <a:buFont typeface="Times New Roman" pitchFamily="18" charset="0"/>
              <a:buAutoNum type="alphaUcPeriod"/>
            </a:pPr>
            <a:r>
              <a:rPr lang="en-US">
                <a:latin typeface="Calibri" pitchFamily="34" charset="0"/>
              </a:rPr>
              <a:t>Whenever you operate on any amateur frequency</a:t>
            </a:r>
          </a:p>
          <a:p>
            <a:pPr marL="457200" indent="-457200">
              <a:buFont typeface="Times New Roman" pitchFamily="18" charset="0"/>
              <a:buAutoNum type="alphaUcPeriod"/>
            </a:pPr>
            <a:r>
              <a:rPr lang="en-US">
                <a:latin typeface="Calibri" pitchFamily="34" charset="0"/>
              </a:rPr>
              <a:t>Whenever you operate using Technician frequency privileges</a:t>
            </a:r>
          </a:p>
          <a:p>
            <a:pPr marL="457200" indent="-457200">
              <a:buFont typeface="Times New Roman" pitchFamily="18" charset="0"/>
              <a:buAutoNum type="alphaUcPeriod"/>
            </a:pPr>
            <a:r>
              <a:rPr lang="en-US">
                <a:latin typeface="Calibri" pitchFamily="34" charset="0"/>
              </a:rPr>
              <a:t>A special identifier is not required if your General class license application has been filed with the FCC</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fr-FR" sz="1600" b="1">
                <a:solidFill>
                  <a:schemeClr val="bg1"/>
                </a:solidFill>
              </a:rPr>
              <a:t>G1D06 (A) [97.119(f) (2)] Page 3-5</a:t>
            </a:r>
            <a:endParaRPr lang="en-US" sz="1600" b="1">
              <a:solidFill>
                <a:schemeClr val="bg1"/>
              </a:solidFill>
            </a:endParaRPr>
          </a:p>
        </p:txBody>
      </p:sp>
      <p:sp>
        <p:nvSpPr>
          <p:cNvPr id="43012"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F00203E2-234A-4FA5-8758-650895E8F8EE}" type="slidenum">
              <a:rPr lang="en-US" b="1">
                <a:solidFill>
                  <a:schemeClr val="bg1"/>
                </a:solidFill>
              </a:rPr>
              <a:pPr algn="r"/>
              <a:t>29</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5" name="Title 1"/>
          <p:cNvSpPr>
            <a:spLocks noGrp="1"/>
          </p:cNvSpPr>
          <p:nvPr>
            <p:ph type="title"/>
          </p:nvPr>
        </p:nvSpPr>
        <p:spPr bwMode="auto">
          <a:xfrm>
            <a:off x="609600" y="1828800"/>
            <a:ext cx="10972800" cy="3810000"/>
          </a:xfrm>
          <a:noFill/>
          <a:ln>
            <a:miter lim="800000"/>
            <a:headEnd/>
            <a:tailEnd/>
          </a:ln>
        </p:spPr>
        <p:txBody>
          <a:bodyPr vert="horz" wrap="square" lIns="91440" tIns="45720" rIns="91440" bIns="45720" numCol="1" anchor="t" anchorCtr="0" compatLnSpc="1">
            <a:prstTxWarp prst="textNoShape">
              <a:avLst/>
            </a:prstTxWarp>
          </a:bodyPr>
          <a:lstStyle/>
          <a:p>
            <a:r>
              <a:rPr lang="en-US"/>
              <a:t>Module 3</a:t>
            </a:r>
            <a:br>
              <a:rPr lang="en-US"/>
            </a:br>
            <a:br>
              <a:rPr lang="en-US"/>
            </a:br>
            <a:r>
              <a:rPr lang="en-US"/>
              <a:t>ARRL General Class</a:t>
            </a:r>
            <a:br>
              <a:rPr lang="en-US"/>
            </a:br>
            <a:r>
              <a:rPr lang="en-US"/>
              <a:t>Chapter 3 (3.1, 3.2, 3.3, 3.4)</a:t>
            </a:r>
            <a:br>
              <a:rPr lang="en-US"/>
            </a:br>
            <a:br>
              <a:rPr lang="en-US"/>
            </a:br>
            <a:r>
              <a:rPr lang="en-US" sz="3600"/>
              <a:t>Regulatory Agencies, Amateur Licensing Rules, Control Operator Privileges &amp; Rules, Technical Rules &amp; Standards</a:t>
            </a:r>
          </a:p>
        </p:txBody>
      </p:sp>
      <p:sp>
        <p:nvSpPr>
          <p:cNvPr id="16386" name="TextBox 2"/>
          <p:cNvSpPr txBox="1">
            <a:spLocks noChangeArrowheads="1"/>
          </p:cNvSpPr>
          <p:nvPr/>
        </p:nvSpPr>
        <p:spPr bwMode="auto">
          <a:xfrm>
            <a:off x="11658600" y="6477000"/>
            <a:ext cx="533400" cy="338138"/>
          </a:xfrm>
          <a:prstGeom prst="rect">
            <a:avLst/>
          </a:prstGeom>
          <a:noFill/>
          <a:ln w="9525">
            <a:noFill/>
            <a:miter lim="800000"/>
            <a:headEnd/>
            <a:tailEnd/>
          </a:ln>
        </p:spPr>
        <p:txBody>
          <a:bodyPr>
            <a:spAutoFit/>
          </a:bodyPr>
          <a:lstStyle/>
          <a:p>
            <a:pPr algn="r"/>
            <a:fld id="{7B1E8C66-FB10-424E-A2FB-D161703515F1}" type="slidenum">
              <a:rPr lang="en-US" sz="1600">
                <a:solidFill>
                  <a:schemeClr val="bg1"/>
                </a:solidFill>
              </a:rPr>
              <a:pPr algn="r"/>
              <a:t>3</a:t>
            </a:fld>
            <a:endParaRPr lang="en-US" sz="1600">
              <a:solidFill>
                <a:schemeClr val="bg1"/>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4033"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Volunteer Examiners are accredited by what organization?</a:t>
            </a:r>
          </a:p>
        </p:txBody>
      </p:sp>
      <p:sp>
        <p:nvSpPr>
          <p:cNvPr id="44034" name="Text Placeholder 2"/>
          <p:cNvSpPr>
            <a:spLocks noGrp="1"/>
          </p:cNvSpPr>
          <p:nvPr>
            <p:ph type="body" idx="1"/>
          </p:nvPr>
        </p:nvSpPr>
        <p:spPr bwMode="auto">
          <a:xfrm>
            <a:off x="609600" y="3048000"/>
            <a:ext cx="10972800" cy="30781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The Federal Communications Commission</a:t>
            </a:r>
          </a:p>
          <a:p>
            <a:pPr marL="457200" indent="-457200">
              <a:buFont typeface="Times New Roman" pitchFamily="18" charset="0"/>
              <a:buAutoNum type="alphaUcPeriod"/>
            </a:pPr>
            <a:r>
              <a:rPr lang="en-US">
                <a:latin typeface="Calibri" pitchFamily="34" charset="0"/>
              </a:rPr>
              <a:t>The Universal Licensing System</a:t>
            </a:r>
          </a:p>
          <a:p>
            <a:pPr marL="457200" indent="-457200">
              <a:buFont typeface="Times New Roman" pitchFamily="18" charset="0"/>
              <a:buAutoNum type="alphaUcPeriod"/>
            </a:pPr>
            <a:r>
              <a:rPr lang="en-US">
                <a:latin typeface="Calibri" pitchFamily="34" charset="0"/>
              </a:rPr>
              <a:t>A Volunteer Examiner Coordinator</a:t>
            </a:r>
          </a:p>
          <a:p>
            <a:pPr marL="457200" indent="-457200">
              <a:buFont typeface="Times New Roman" pitchFamily="18" charset="0"/>
              <a:buAutoNum type="alphaUcPeriod"/>
            </a:pPr>
            <a:r>
              <a:rPr lang="en-US">
                <a:latin typeface="Calibri" pitchFamily="34" charset="0"/>
              </a:rPr>
              <a:t>The Wireless Telecommunications Bureau</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fr-FR" sz="1600" b="1">
                <a:solidFill>
                  <a:schemeClr val="bg1"/>
                </a:solidFill>
              </a:rPr>
              <a:t>G1D07 (C) [97.509(b)(1)] Page 3-4</a:t>
            </a:r>
            <a:endParaRPr lang="en-US" sz="1600" b="1">
              <a:solidFill>
                <a:schemeClr val="bg1"/>
              </a:solidFill>
            </a:endParaRPr>
          </a:p>
        </p:txBody>
      </p:sp>
      <p:sp>
        <p:nvSpPr>
          <p:cNvPr id="44036"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91B4FB39-C28B-476E-8AC0-E95F7C66EF79}" type="slidenum">
              <a:rPr lang="en-US" b="1">
                <a:solidFill>
                  <a:schemeClr val="bg1"/>
                </a:solidFill>
              </a:rPr>
              <a:pPr algn="r"/>
              <a:t>30</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5057"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Which of the following criteria must be met for a non-U.S. citizen to be an accredited Volunteer Examiner?</a:t>
            </a:r>
          </a:p>
        </p:txBody>
      </p:sp>
      <p:sp>
        <p:nvSpPr>
          <p:cNvPr id="45058" name="Text Placeholder 2"/>
          <p:cNvSpPr>
            <a:spLocks noGrp="1"/>
          </p:cNvSpPr>
          <p:nvPr>
            <p:ph type="body" idx="1"/>
          </p:nvPr>
        </p:nvSpPr>
        <p:spPr bwMode="auto">
          <a:xfrm>
            <a:off x="609600" y="3048000"/>
            <a:ext cx="10972800" cy="30781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The person must be a resident of the U.S. for a minimum of 5 years</a:t>
            </a:r>
          </a:p>
          <a:p>
            <a:pPr marL="457200" indent="-457200">
              <a:buFont typeface="Times New Roman" pitchFamily="18" charset="0"/>
              <a:buAutoNum type="alphaUcPeriod"/>
            </a:pPr>
            <a:r>
              <a:rPr lang="en-US">
                <a:latin typeface="Calibri" pitchFamily="34" charset="0"/>
              </a:rPr>
              <a:t>The person must hold an FCC granted Amateur Radio license of General class or above</a:t>
            </a:r>
          </a:p>
          <a:p>
            <a:pPr marL="457200" indent="-457200">
              <a:buFont typeface="Times New Roman" pitchFamily="18" charset="0"/>
              <a:buAutoNum type="alphaUcPeriod"/>
            </a:pPr>
            <a:r>
              <a:rPr lang="en-US">
                <a:latin typeface="Calibri" pitchFamily="34" charset="0"/>
              </a:rPr>
              <a:t>The person’s home citizenship must be in ITU region 2</a:t>
            </a:r>
          </a:p>
          <a:p>
            <a:pPr marL="457200" indent="-457200">
              <a:buFont typeface="Times New Roman" pitchFamily="18" charset="0"/>
              <a:buAutoNum type="alphaUcPeriod"/>
            </a:pPr>
            <a:r>
              <a:rPr lang="en-US">
                <a:latin typeface="Calibri" pitchFamily="34" charset="0"/>
              </a:rPr>
              <a:t>None of these choices is correct; a non-U.S. citizen cannot be a Volunteer Examiner</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fr-FR" sz="1600" b="1">
                <a:solidFill>
                  <a:schemeClr val="bg1"/>
                </a:solidFill>
              </a:rPr>
              <a:t>G1D08 (B) [97.509(b)(3)]Page 3-4</a:t>
            </a:r>
            <a:endParaRPr lang="en-US" sz="1600" b="1">
              <a:solidFill>
                <a:schemeClr val="bg1"/>
              </a:solidFill>
            </a:endParaRPr>
          </a:p>
        </p:txBody>
      </p:sp>
      <p:sp>
        <p:nvSpPr>
          <p:cNvPr id="45060"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184C8B17-0E17-4E6B-BFCE-74B01DE1B774}" type="slidenum">
              <a:rPr lang="en-US" b="1">
                <a:solidFill>
                  <a:schemeClr val="bg1"/>
                </a:solidFill>
              </a:rPr>
              <a:pPr algn="r"/>
              <a:t>31</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6081"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How long is a Certificate of Successful Completion of Examination (CSCE) valid for exam element credit?</a:t>
            </a:r>
          </a:p>
        </p:txBody>
      </p:sp>
      <p:sp>
        <p:nvSpPr>
          <p:cNvPr id="46082" name="Text Placeholder 2"/>
          <p:cNvSpPr>
            <a:spLocks noGrp="1"/>
          </p:cNvSpPr>
          <p:nvPr>
            <p:ph type="body" idx="1"/>
          </p:nvPr>
        </p:nvSpPr>
        <p:spPr bwMode="auto">
          <a:xfrm>
            <a:off x="609600" y="3048000"/>
            <a:ext cx="10972800" cy="30781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30 days</a:t>
            </a:r>
          </a:p>
          <a:p>
            <a:pPr marL="457200" indent="-457200">
              <a:buFont typeface="Times New Roman" pitchFamily="18" charset="0"/>
              <a:buAutoNum type="alphaUcPeriod"/>
            </a:pPr>
            <a:r>
              <a:rPr lang="en-US">
                <a:latin typeface="Calibri" pitchFamily="34" charset="0"/>
              </a:rPr>
              <a:t>180 days</a:t>
            </a:r>
          </a:p>
          <a:p>
            <a:pPr marL="457200" indent="-457200">
              <a:buFont typeface="Times New Roman" pitchFamily="18" charset="0"/>
              <a:buAutoNum type="alphaUcPeriod"/>
            </a:pPr>
            <a:r>
              <a:rPr lang="en-US">
                <a:latin typeface="Calibri" pitchFamily="34" charset="0"/>
              </a:rPr>
              <a:t>365 days</a:t>
            </a:r>
          </a:p>
          <a:p>
            <a:pPr marL="457200" indent="-457200">
              <a:buFont typeface="Times New Roman" pitchFamily="18" charset="0"/>
              <a:buAutoNum type="alphaUcPeriod"/>
            </a:pPr>
            <a:r>
              <a:rPr lang="en-US">
                <a:latin typeface="Calibri" pitchFamily="34" charset="0"/>
              </a:rPr>
              <a:t>For as long as your current license is valid</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fr-FR" sz="1600" b="1">
                <a:solidFill>
                  <a:schemeClr val="bg1"/>
                </a:solidFill>
              </a:rPr>
              <a:t>G1D09 (C) [97.9(b)] Page 3-4</a:t>
            </a:r>
            <a:endParaRPr lang="en-US" sz="1600" b="1">
              <a:solidFill>
                <a:schemeClr val="bg1"/>
              </a:solidFill>
            </a:endParaRPr>
          </a:p>
        </p:txBody>
      </p:sp>
      <p:sp>
        <p:nvSpPr>
          <p:cNvPr id="46084"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D2CEA244-1F9C-4B33-933F-D4F4B89EB55B}" type="slidenum">
              <a:rPr lang="en-US" b="1">
                <a:solidFill>
                  <a:schemeClr val="bg1"/>
                </a:solidFill>
              </a:rPr>
              <a:pPr algn="r"/>
              <a:t>32</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7105"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is the minimum age that one must be to qualify as an accredited Volunteer Examiner?</a:t>
            </a:r>
          </a:p>
        </p:txBody>
      </p:sp>
      <p:sp>
        <p:nvSpPr>
          <p:cNvPr id="47106" name="Text Placeholder 2"/>
          <p:cNvSpPr>
            <a:spLocks noGrp="1"/>
          </p:cNvSpPr>
          <p:nvPr>
            <p:ph type="body" idx="1"/>
          </p:nvPr>
        </p:nvSpPr>
        <p:spPr bwMode="auto">
          <a:xfrm>
            <a:off x="609600" y="3048000"/>
            <a:ext cx="10972800" cy="30781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12 years</a:t>
            </a:r>
          </a:p>
          <a:p>
            <a:pPr marL="457200" indent="-457200">
              <a:buFont typeface="Times New Roman" pitchFamily="18" charset="0"/>
              <a:buAutoNum type="alphaUcPeriod"/>
            </a:pPr>
            <a:r>
              <a:rPr lang="en-US">
                <a:latin typeface="Calibri" pitchFamily="34" charset="0"/>
              </a:rPr>
              <a:t>18 years</a:t>
            </a:r>
          </a:p>
          <a:p>
            <a:pPr marL="457200" indent="-457200">
              <a:buFont typeface="Times New Roman" pitchFamily="18" charset="0"/>
              <a:buAutoNum type="alphaUcPeriod"/>
            </a:pPr>
            <a:r>
              <a:rPr lang="en-US">
                <a:latin typeface="Calibri" pitchFamily="34" charset="0"/>
              </a:rPr>
              <a:t>21 years</a:t>
            </a:r>
          </a:p>
          <a:p>
            <a:pPr marL="457200" indent="-457200">
              <a:buFont typeface="Times New Roman" pitchFamily="18" charset="0"/>
              <a:buAutoNum type="alphaUcPeriod"/>
            </a:pPr>
            <a:r>
              <a:rPr lang="en-US">
                <a:latin typeface="Calibri" pitchFamily="34" charset="0"/>
              </a:rPr>
              <a:t>There is no age limit</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fr-FR" sz="1600" b="1">
                <a:solidFill>
                  <a:schemeClr val="bg1"/>
                </a:solidFill>
              </a:rPr>
              <a:t>G1D10 (B) [97.509(b) (2)] Page 3-4</a:t>
            </a:r>
            <a:endParaRPr lang="en-US" sz="1600" b="1">
              <a:solidFill>
                <a:schemeClr val="bg1"/>
              </a:solidFill>
            </a:endParaRPr>
          </a:p>
        </p:txBody>
      </p:sp>
      <p:sp>
        <p:nvSpPr>
          <p:cNvPr id="47108"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0142BF7B-19CE-4A28-8139-094D2AF35703}" type="slidenum">
              <a:rPr lang="en-US" b="1">
                <a:solidFill>
                  <a:schemeClr val="bg1"/>
                </a:solidFill>
              </a:rPr>
              <a:pPr algn="r"/>
              <a:t>33</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8129"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is required to obtain a new General Class license after a previously-held license has expired and the two-year grace period has passed?</a:t>
            </a:r>
          </a:p>
        </p:txBody>
      </p:sp>
      <p:sp>
        <p:nvSpPr>
          <p:cNvPr id="48130" name="Text Placeholder 2"/>
          <p:cNvSpPr>
            <a:spLocks noGrp="1"/>
          </p:cNvSpPr>
          <p:nvPr>
            <p:ph type="body" idx="1"/>
          </p:nvPr>
        </p:nvSpPr>
        <p:spPr bwMode="auto">
          <a:xfrm>
            <a:off x="609600" y="3429000"/>
            <a:ext cx="10972800" cy="26971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They must have a letter from the FCC showing they once held an amateur or commercial license</a:t>
            </a:r>
          </a:p>
          <a:p>
            <a:pPr marL="457200" indent="-457200">
              <a:buFont typeface="Times New Roman" pitchFamily="18" charset="0"/>
              <a:buAutoNum type="alphaUcPeriod"/>
            </a:pPr>
            <a:r>
              <a:rPr lang="en-US">
                <a:latin typeface="Calibri" pitchFamily="34" charset="0"/>
              </a:rPr>
              <a:t>There are no requirements other than being able to show a copy of the expired license</a:t>
            </a:r>
          </a:p>
          <a:p>
            <a:pPr marL="457200" indent="-457200">
              <a:buFont typeface="Times New Roman" pitchFamily="18" charset="0"/>
              <a:buAutoNum type="alphaUcPeriod"/>
            </a:pPr>
            <a:r>
              <a:rPr lang="en-US">
                <a:latin typeface="Calibri" pitchFamily="34" charset="0"/>
              </a:rPr>
              <a:t>The applicant must be able to produce a copy of a page from a call book published in the U.S. showing his or her name and address</a:t>
            </a:r>
          </a:p>
          <a:p>
            <a:pPr marL="457200" indent="-457200">
              <a:buFont typeface="Times New Roman" pitchFamily="18" charset="0"/>
              <a:buAutoNum type="alphaUcPeriod"/>
            </a:pPr>
            <a:r>
              <a:rPr lang="en-US">
                <a:latin typeface="Calibri" pitchFamily="34" charset="0"/>
              </a:rPr>
              <a:t>The applicant must pass the current Element 2 exam</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fr-FR" sz="1600" b="1">
                <a:solidFill>
                  <a:schemeClr val="bg1"/>
                </a:solidFill>
              </a:rPr>
              <a:t>G1D11 (D) [97.505] Page 3-5</a:t>
            </a:r>
            <a:endParaRPr lang="en-US" sz="1600" b="1">
              <a:solidFill>
                <a:schemeClr val="bg1"/>
              </a:solidFill>
            </a:endParaRPr>
          </a:p>
        </p:txBody>
      </p:sp>
      <p:sp>
        <p:nvSpPr>
          <p:cNvPr id="48132"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C978610E-EFCB-4104-B353-5C49FFE5127E}" type="slidenum">
              <a:rPr lang="en-US" b="1">
                <a:solidFill>
                  <a:schemeClr val="bg1"/>
                </a:solidFill>
              </a:rPr>
              <a:pPr algn="r"/>
              <a:t>34</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153"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Control Operator Privileges &amp; Rules</a:t>
            </a:r>
          </a:p>
        </p:txBody>
      </p:sp>
      <p:sp>
        <p:nvSpPr>
          <p:cNvPr id="3" name="Content Placeholder 2"/>
          <p:cNvSpPr>
            <a:spLocks noGrp="1"/>
          </p:cNvSpPr>
          <p:nvPr>
            <p:ph idx="1"/>
          </p:nvPr>
        </p:nvSpPr>
        <p:spPr bwMode="auto">
          <a:xfrm>
            <a:off x="457200" y="2362200"/>
            <a:ext cx="11734800" cy="4187825"/>
          </a:xfrm>
          <a:noFill/>
          <a:ln>
            <a:miter lim="800000"/>
            <a:headEnd/>
            <a:tailEnd/>
          </a:ln>
        </p:spPr>
        <p:txBody>
          <a:bodyPr vert="horz" wrap="square" lIns="91440" tIns="45720" rIns="91440" bIns="45720" numCol="1" anchor="t" anchorCtr="0" compatLnSpc="1">
            <a:prstTxWarp prst="textNoShape">
              <a:avLst/>
            </a:prstTxWarp>
          </a:bodyPr>
          <a:lstStyle/>
          <a:p>
            <a:r>
              <a:rPr lang="en-US" dirty="0"/>
              <a:t>With so many new privileges, keep a reference handy (next slide)</a:t>
            </a:r>
          </a:p>
          <a:p>
            <a:pPr lvl="1"/>
            <a:r>
              <a:rPr lang="en-US" dirty="0"/>
              <a:t>When you tune bands, check to make sure you’re within the proper segment before transmitting (</a:t>
            </a:r>
            <a:r>
              <a:rPr lang="en-US" i="1" dirty="0">
                <a:solidFill>
                  <a:srgbClr val="C00000"/>
                </a:solidFill>
              </a:rPr>
              <a:t>several questions on this</a:t>
            </a:r>
            <a:r>
              <a:rPr lang="en-US" dirty="0"/>
              <a:t>)</a:t>
            </a:r>
          </a:p>
          <a:p>
            <a:r>
              <a:rPr lang="en-US" dirty="0"/>
              <a:t>Generals have privileges on 160, 60, 30, 17, 12, and 10 meters</a:t>
            </a:r>
          </a:p>
          <a:p>
            <a:r>
              <a:rPr lang="en-US" dirty="0"/>
              <a:t>Two HF bands have special regulations …</a:t>
            </a:r>
          </a:p>
          <a:p>
            <a:pPr lvl="1"/>
            <a:r>
              <a:rPr lang="en-US" dirty="0"/>
              <a:t>60 meters only permit channelized operation on USB, CW, and certain digital modes with power limit of 100 V ERP (effective radiated power)</a:t>
            </a:r>
          </a:p>
          <a:p>
            <a:pPr lvl="1"/>
            <a:r>
              <a:rPr lang="en-US" dirty="0"/>
              <a:t>30 meters permit only CW, RTTY, and data signals with limit of 200 W PEP</a:t>
            </a:r>
          </a:p>
        </p:txBody>
      </p:sp>
      <p:sp>
        <p:nvSpPr>
          <p:cNvPr id="49155" name="TextBox 3"/>
          <p:cNvSpPr txBox="1">
            <a:spLocks noChangeArrowheads="1"/>
          </p:cNvSpPr>
          <p:nvPr/>
        </p:nvSpPr>
        <p:spPr bwMode="auto">
          <a:xfrm>
            <a:off x="11658600" y="6477000"/>
            <a:ext cx="533400" cy="338138"/>
          </a:xfrm>
          <a:prstGeom prst="rect">
            <a:avLst/>
          </a:prstGeom>
          <a:noFill/>
          <a:ln w="9525">
            <a:noFill/>
            <a:miter lim="800000"/>
            <a:headEnd/>
            <a:tailEnd/>
          </a:ln>
        </p:spPr>
        <p:txBody>
          <a:bodyPr>
            <a:spAutoFit/>
          </a:bodyPr>
          <a:lstStyle/>
          <a:p>
            <a:pPr algn="r"/>
            <a:fld id="{4E4C1D8B-3B50-449A-B439-31EE31B74EB7}" type="slidenum">
              <a:rPr lang="en-US" sz="1600">
                <a:solidFill>
                  <a:schemeClr val="bg1"/>
                </a:solidFill>
              </a:rPr>
              <a:pPr algn="r"/>
              <a:t>35</a:t>
            </a:fld>
            <a:endParaRPr lang="en-US" sz="160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0177" name="Picture 6"/>
          <p:cNvPicPr>
            <a:picLocks noChangeAspect="1"/>
          </p:cNvPicPr>
          <p:nvPr/>
        </p:nvPicPr>
        <p:blipFill>
          <a:blip r:embed="rId2"/>
          <a:srcRect/>
          <a:stretch>
            <a:fillRect/>
          </a:stretch>
        </p:blipFill>
        <p:spPr bwMode="auto">
          <a:xfrm>
            <a:off x="0" y="0"/>
            <a:ext cx="9074150" cy="6858000"/>
          </a:xfrm>
          <a:prstGeom prst="rect">
            <a:avLst/>
          </a:prstGeom>
          <a:noFill/>
          <a:ln w="9525">
            <a:noFill/>
            <a:miter lim="800000"/>
            <a:headEnd/>
            <a:tailEnd/>
          </a:ln>
        </p:spPr>
      </p:pic>
      <p:sp>
        <p:nvSpPr>
          <p:cNvPr id="50178" name="TextBox 7"/>
          <p:cNvSpPr txBox="1">
            <a:spLocks noChangeArrowheads="1"/>
          </p:cNvSpPr>
          <p:nvPr/>
        </p:nvSpPr>
        <p:spPr bwMode="auto">
          <a:xfrm>
            <a:off x="9448800" y="1752600"/>
            <a:ext cx="2514600" cy="1754188"/>
          </a:xfrm>
          <a:prstGeom prst="rect">
            <a:avLst/>
          </a:prstGeom>
          <a:noFill/>
          <a:ln w="9525">
            <a:noFill/>
            <a:miter lim="800000"/>
            <a:headEnd/>
            <a:tailEnd/>
          </a:ln>
        </p:spPr>
        <p:txBody>
          <a:bodyPr>
            <a:spAutoFit/>
          </a:bodyPr>
          <a:lstStyle/>
          <a:p>
            <a:r>
              <a:rPr lang="en-US"/>
              <a:t>FREQUENCY PRIVILEGES</a:t>
            </a:r>
          </a:p>
          <a:p>
            <a:endParaRPr lang="en-US"/>
          </a:p>
          <a:p>
            <a:r>
              <a:rPr lang="en-US"/>
              <a:t>http://www.arrl.org/graphical-frequency-allocations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Control Operator Privileges &amp; Rules (cont.)</a:t>
            </a:r>
          </a:p>
        </p:txBody>
      </p:sp>
      <p:sp>
        <p:nvSpPr>
          <p:cNvPr id="3" name="Content Placeholder 2"/>
          <p:cNvSpPr>
            <a:spLocks noGrp="1"/>
          </p:cNvSpPr>
          <p:nvPr>
            <p:ph idx="1"/>
          </p:nvPr>
        </p:nvSpPr>
        <p:spPr bwMode="auto">
          <a:xfrm>
            <a:off x="609600" y="2057400"/>
            <a:ext cx="10972800" cy="4379913"/>
          </a:xfrm>
          <a:noFill/>
          <a:ln>
            <a:miter lim="800000"/>
            <a:headEnd/>
            <a:tailEnd/>
          </a:ln>
        </p:spPr>
        <p:txBody>
          <a:bodyPr vert="horz" wrap="square" lIns="91440" tIns="45720" rIns="91440" bIns="45720" numCol="1" anchor="t" anchorCtr="0" compatLnSpc="1">
            <a:prstTxWarp prst="textNoShape">
              <a:avLst/>
            </a:prstTxWarp>
          </a:bodyPr>
          <a:lstStyle/>
          <a:p>
            <a:r>
              <a:rPr lang="en-US" dirty="0"/>
              <a:t>In some bands, amateurs share access with other services</a:t>
            </a:r>
          </a:p>
          <a:p>
            <a:pPr lvl="1"/>
            <a:r>
              <a:rPr lang="en-US" sz="2600" dirty="0"/>
              <a:t>Called </a:t>
            </a:r>
            <a:r>
              <a:rPr lang="en-US" sz="2600" i="1" dirty="0">
                <a:solidFill>
                  <a:srgbClr val="C00000"/>
                </a:solidFill>
              </a:rPr>
              <a:t>secondary amateur allocations</a:t>
            </a:r>
            <a:r>
              <a:rPr lang="en-US" sz="2600" dirty="0"/>
              <a:t> (</a:t>
            </a:r>
            <a:r>
              <a:rPr lang="en-US" sz="2600" i="1" dirty="0">
                <a:solidFill>
                  <a:srgbClr val="C00000"/>
                </a:solidFill>
              </a:rPr>
              <a:t>primary services </a:t>
            </a:r>
            <a:r>
              <a:rPr lang="en-US" sz="2600" dirty="0"/>
              <a:t>have priority); the amateur station must clear the frequency</a:t>
            </a:r>
          </a:p>
          <a:p>
            <a:pPr lvl="1"/>
            <a:r>
              <a:rPr lang="en-US" sz="2600" dirty="0"/>
              <a:t>Hams are not allowed to contact the primary service</a:t>
            </a:r>
          </a:p>
          <a:p>
            <a:r>
              <a:rPr lang="en-US" dirty="0"/>
              <a:t>Amateurs are required to take special steps to mitigate interference in the following circumstances …</a:t>
            </a:r>
          </a:p>
          <a:p>
            <a:pPr lvl="1"/>
            <a:r>
              <a:rPr lang="en-US" sz="2600" dirty="0"/>
              <a:t>Operating within one mile of an FCC Monitoring Station</a:t>
            </a:r>
          </a:p>
          <a:p>
            <a:pPr lvl="1"/>
            <a:r>
              <a:rPr lang="en-US" sz="2600" dirty="0"/>
              <a:t>Transmitting spread spectrum (SS) emissions</a:t>
            </a:r>
          </a:p>
          <a:p>
            <a:pPr lvl="1"/>
            <a:r>
              <a:rPr lang="en-US" sz="2600" dirty="0"/>
              <a:t>Using a band where the Amateur Service is secondary</a:t>
            </a:r>
          </a:p>
          <a:p>
            <a:pPr lvl="1"/>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 calcmode="lin" valueType="num">
                                      <p:cBhvr additive="base">
                                        <p:cTn id="3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Beacons</a:t>
            </a:r>
          </a:p>
        </p:txBody>
      </p:sp>
      <p:sp>
        <p:nvSpPr>
          <p:cNvPr id="52226" name="Content Placeholder 2"/>
          <p:cNvSpPr>
            <a:spLocks noGrp="1"/>
          </p:cNvSpPr>
          <p:nvPr>
            <p:ph idx="1"/>
          </p:nvPr>
        </p:nvSpPr>
        <p:spPr bwMode="auto">
          <a:xfrm>
            <a:off x="609600" y="2133600"/>
            <a:ext cx="11201400" cy="4379913"/>
          </a:xfrm>
          <a:noFill/>
          <a:ln>
            <a:miter lim="800000"/>
            <a:headEnd/>
            <a:tailEnd/>
          </a:ln>
        </p:spPr>
        <p:txBody>
          <a:bodyPr vert="horz" wrap="square" lIns="91440" tIns="45720" rIns="91440" bIns="45720" numCol="1" anchor="t" anchorCtr="0" compatLnSpc="1">
            <a:prstTxWarp prst="textNoShape">
              <a:avLst/>
            </a:prstTxWarp>
          </a:bodyPr>
          <a:lstStyle/>
          <a:p>
            <a:r>
              <a:rPr lang="en-US" sz="2800"/>
              <a:t>Used for observation of propagation and reception and related activities</a:t>
            </a:r>
          </a:p>
          <a:p>
            <a:r>
              <a:rPr lang="en-US" sz="2800"/>
              <a:t>Useful on HF, VHF, and UHF bands</a:t>
            </a:r>
          </a:p>
          <a:p>
            <a:r>
              <a:rPr lang="en-US" sz="2800"/>
              <a:t>Beacon rules contained in §97.203 … most important ones …</a:t>
            </a:r>
          </a:p>
          <a:p>
            <a:pPr lvl="1"/>
            <a:r>
              <a:rPr lang="en-US" sz="2600"/>
              <a:t>No more than one signal in the same band from a single location</a:t>
            </a:r>
          </a:p>
          <a:p>
            <a:pPr lvl="1"/>
            <a:r>
              <a:rPr lang="en-US" sz="2600"/>
              <a:t>Limited to 100 W PEP output</a:t>
            </a:r>
          </a:p>
          <a:p>
            <a:r>
              <a:rPr lang="en-US" sz="2800"/>
              <a:t>Only HF band where automatically controlled beacons can operate: 28.2 to 28.3 MHz </a:t>
            </a:r>
          </a:p>
          <a:p>
            <a:r>
              <a:rPr lang="en-US" sz="2800"/>
              <a:t>Avoid transmitting on international beacon frequencies operated by Northern California DX Foundation (</a:t>
            </a:r>
            <a:r>
              <a:rPr lang="en-US" sz="2800">
                <a:solidFill>
                  <a:srgbClr val="C00000"/>
                </a:solidFill>
                <a:hlinkClick r:id="rId2"/>
              </a:rPr>
              <a:t>www.ncdxf.org</a:t>
            </a:r>
            <a:r>
              <a:rPr lang="en-US" sz="2800"/>
              <a:t>)</a:t>
            </a:r>
          </a:p>
          <a:p>
            <a:endParaRPr lang="en-US" sz="2800"/>
          </a:p>
          <a:p>
            <a:endParaRPr lang="en-US" sz="280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Summary of Amateur HF Bands (Table 3.2)</a:t>
            </a:r>
          </a:p>
        </p:txBody>
      </p:sp>
      <p:graphicFrame>
        <p:nvGraphicFramePr>
          <p:cNvPr id="4" name="Table 4"/>
          <p:cNvGraphicFramePr>
            <a:graphicFrameLocks noGrp="1"/>
          </p:cNvGraphicFramePr>
          <p:nvPr>
            <p:ph idx="1"/>
            <p:extLst>
              <p:ext uri="{D42A27DB-BD31-4B8C-83A1-F6EECF244321}">
                <p14:modId xmlns:p14="http://schemas.microsoft.com/office/powerpoint/2010/main" val="2323773936"/>
              </p:ext>
            </p:extLst>
          </p:nvPr>
        </p:nvGraphicFramePr>
        <p:xfrm>
          <a:off x="609600" y="1981200"/>
          <a:ext cx="10972800" cy="4079240"/>
        </p:xfrm>
        <a:graphic>
          <a:graphicData uri="http://schemas.openxmlformats.org/drawingml/2006/table">
            <a:tbl>
              <a:tblPr firstRow="1" bandRow="1">
                <a:tableStyleId>{5C22544A-7EE6-4342-B048-85BDC9FD1C3A}</a:tableStyleId>
              </a:tblPr>
              <a:tblGrid>
                <a:gridCol w="2819400">
                  <a:extLst>
                    <a:ext uri="{9D8B030D-6E8A-4147-A177-3AD203B41FA5}">
                      <a16:colId xmlns:a16="http://schemas.microsoft.com/office/drawing/2014/main" val="20000"/>
                    </a:ext>
                  </a:extLst>
                </a:gridCol>
                <a:gridCol w="8153400">
                  <a:extLst>
                    <a:ext uri="{9D8B030D-6E8A-4147-A177-3AD203B41FA5}">
                      <a16:colId xmlns:a16="http://schemas.microsoft.com/office/drawing/2014/main" val="20001"/>
                    </a:ext>
                  </a:extLst>
                </a:gridCol>
              </a:tblGrid>
              <a:tr h="370840">
                <a:tc>
                  <a:txBody>
                    <a:bodyPr/>
                    <a:lstStyle/>
                    <a:p>
                      <a:r>
                        <a:rPr lang="en-US" dirty="0">
                          <a:solidFill>
                            <a:schemeClr val="tx1"/>
                          </a:solidFill>
                          <a:latin typeface="Arial" panose="020B0604020202020204" pitchFamily="34" charset="0"/>
                          <a:cs typeface="Arial" panose="020B0604020202020204" pitchFamily="34" charset="0"/>
                        </a:rPr>
                        <a:t>WAVELENGTH (meters)</a:t>
                      </a:r>
                    </a:p>
                  </a:txBody>
                  <a:tcPr/>
                </a:tc>
                <a:tc>
                  <a:txBody>
                    <a:bodyPr/>
                    <a:lstStyle/>
                    <a:p>
                      <a:r>
                        <a:rPr lang="en-US" dirty="0">
                          <a:solidFill>
                            <a:schemeClr val="tx1"/>
                          </a:solidFill>
                          <a:latin typeface="Arial" panose="020B0604020202020204" pitchFamily="34" charset="0"/>
                          <a:cs typeface="Arial" panose="020B0604020202020204" pitchFamily="34" charset="0"/>
                        </a:rPr>
                        <a:t>FREQUENCY (MHz)</a:t>
                      </a:r>
                    </a:p>
                  </a:txBody>
                  <a:tcPr/>
                </a:tc>
                <a:extLst>
                  <a:ext uri="{0D108BD9-81ED-4DB2-BD59-A6C34878D82A}">
                    <a16:rowId xmlns:a16="http://schemas.microsoft.com/office/drawing/2014/main" val="10000"/>
                  </a:ext>
                </a:extLst>
              </a:tr>
              <a:tr h="370840">
                <a:tc>
                  <a:txBody>
                    <a:bodyPr/>
                    <a:lstStyle/>
                    <a:p>
                      <a:r>
                        <a:rPr lang="en-US" dirty="0">
                          <a:latin typeface="Arial" panose="020B0604020202020204" pitchFamily="34" charset="0"/>
                          <a:cs typeface="Arial" panose="020B0604020202020204" pitchFamily="34" charset="0"/>
                        </a:rPr>
                        <a:t>160</a:t>
                      </a:r>
                    </a:p>
                  </a:txBody>
                  <a:tcPr/>
                </a:tc>
                <a:tc>
                  <a:txBody>
                    <a:bodyPr/>
                    <a:lstStyle/>
                    <a:p>
                      <a:r>
                        <a:rPr lang="en-US" dirty="0">
                          <a:latin typeface="Arial" panose="020B0604020202020204" pitchFamily="34" charset="0"/>
                          <a:cs typeface="Arial" panose="020B0604020202020204" pitchFamily="34" charset="0"/>
                        </a:rPr>
                        <a:t>1.800 – 2.00</a:t>
                      </a:r>
                    </a:p>
                  </a:txBody>
                  <a:tcPr/>
                </a:tc>
                <a:extLst>
                  <a:ext uri="{0D108BD9-81ED-4DB2-BD59-A6C34878D82A}">
                    <a16:rowId xmlns:a16="http://schemas.microsoft.com/office/drawing/2014/main" val="10001"/>
                  </a:ext>
                </a:extLst>
              </a:tr>
              <a:tr h="370840">
                <a:tc>
                  <a:txBody>
                    <a:bodyPr/>
                    <a:lstStyle/>
                    <a:p>
                      <a:r>
                        <a:rPr lang="en-US" dirty="0">
                          <a:latin typeface="Arial" panose="020B0604020202020204" pitchFamily="34" charset="0"/>
                          <a:cs typeface="Arial" panose="020B0604020202020204" pitchFamily="34" charset="0"/>
                        </a:rPr>
                        <a:t>80 and 75</a:t>
                      </a:r>
                    </a:p>
                  </a:txBody>
                  <a:tcPr/>
                </a:tc>
                <a:tc>
                  <a:txBody>
                    <a:bodyPr/>
                    <a:lstStyle/>
                    <a:p>
                      <a:r>
                        <a:rPr lang="en-US" dirty="0">
                          <a:latin typeface="Arial" panose="020B0604020202020204" pitchFamily="34" charset="0"/>
                          <a:cs typeface="Arial" panose="020B0604020202020204" pitchFamily="34" charset="0"/>
                        </a:rPr>
                        <a:t>3.500 – 3.600 and 3.600 – 4.000</a:t>
                      </a:r>
                    </a:p>
                  </a:txBody>
                  <a:tcPr/>
                </a:tc>
                <a:extLst>
                  <a:ext uri="{0D108BD9-81ED-4DB2-BD59-A6C34878D82A}">
                    <a16:rowId xmlns:a16="http://schemas.microsoft.com/office/drawing/2014/main" val="10002"/>
                  </a:ext>
                </a:extLst>
              </a:tr>
              <a:tr h="370840">
                <a:tc>
                  <a:txBody>
                    <a:bodyPr/>
                    <a:lstStyle/>
                    <a:p>
                      <a:r>
                        <a:rPr lang="en-US" dirty="0">
                          <a:latin typeface="Arial" panose="020B0604020202020204" pitchFamily="34" charset="0"/>
                          <a:cs typeface="Arial" panose="020B0604020202020204" pitchFamily="34" charset="0"/>
                        </a:rPr>
                        <a:t>60</a:t>
                      </a:r>
                    </a:p>
                  </a:txBody>
                  <a:tcPr/>
                </a:tc>
                <a:tc>
                  <a:txBody>
                    <a:bodyPr/>
                    <a:lstStyle/>
                    <a:p>
                      <a:r>
                        <a:rPr lang="en-US" dirty="0">
                          <a:latin typeface="Arial" panose="020B0604020202020204" pitchFamily="34" charset="0"/>
                          <a:cs typeface="Arial" panose="020B0604020202020204" pitchFamily="34" charset="0"/>
                        </a:rPr>
                        <a:t>5.3305, 5.3465, 5.3570, and 5.4035 (USB carrier frequency)</a:t>
                      </a:r>
                    </a:p>
                  </a:txBody>
                  <a:tcPr/>
                </a:tc>
                <a:extLst>
                  <a:ext uri="{0D108BD9-81ED-4DB2-BD59-A6C34878D82A}">
                    <a16:rowId xmlns:a16="http://schemas.microsoft.com/office/drawing/2014/main" val="10003"/>
                  </a:ext>
                </a:extLst>
              </a:tr>
              <a:tr h="370840">
                <a:tc>
                  <a:txBody>
                    <a:bodyPr/>
                    <a:lstStyle/>
                    <a:p>
                      <a:r>
                        <a:rPr lang="en-US" dirty="0">
                          <a:latin typeface="Arial" panose="020B0604020202020204" pitchFamily="34" charset="0"/>
                          <a:cs typeface="Arial" panose="020B0604020202020204" pitchFamily="34" charset="0"/>
                        </a:rPr>
                        <a:t>40</a:t>
                      </a:r>
                    </a:p>
                  </a:txBody>
                  <a:tcPr/>
                </a:tc>
                <a:tc>
                  <a:txBody>
                    <a:bodyPr/>
                    <a:lstStyle/>
                    <a:p>
                      <a:r>
                        <a:rPr lang="en-US" dirty="0">
                          <a:latin typeface="Arial" panose="020B0604020202020204" pitchFamily="34" charset="0"/>
                          <a:cs typeface="Arial" panose="020B0604020202020204" pitchFamily="34" charset="0"/>
                        </a:rPr>
                        <a:t>7.000 – 7.300</a:t>
                      </a:r>
                    </a:p>
                  </a:txBody>
                  <a:tcPr/>
                </a:tc>
                <a:extLst>
                  <a:ext uri="{0D108BD9-81ED-4DB2-BD59-A6C34878D82A}">
                    <a16:rowId xmlns:a16="http://schemas.microsoft.com/office/drawing/2014/main" val="10004"/>
                  </a:ext>
                </a:extLst>
              </a:tr>
              <a:tr h="370840">
                <a:tc>
                  <a:txBody>
                    <a:bodyPr/>
                    <a:lstStyle/>
                    <a:p>
                      <a:r>
                        <a:rPr lang="en-US" dirty="0">
                          <a:latin typeface="Arial" panose="020B0604020202020204" pitchFamily="34" charset="0"/>
                          <a:cs typeface="Arial" panose="020B0604020202020204" pitchFamily="34" charset="0"/>
                        </a:rPr>
                        <a:t>30</a:t>
                      </a:r>
                    </a:p>
                  </a:txBody>
                  <a:tcPr/>
                </a:tc>
                <a:tc>
                  <a:txBody>
                    <a:bodyPr/>
                    <a:lstStyle/>
                    <a:p>
                      <a:r>
                        <a:rPr lang="en-US" dirty="0">
                          <a:latin typeface="Arial" panose="020B0604020202020204" pitchFamily="34" charset="0"/>
                          <a:cs typeface="Arial" panose="020B0604020202020204" pitchFamily="34" charset="0"/>
                        </a:rPr>
                        <a:t>10.100 – 10.150</a:t>
                      </a:r>
                    </a:p>
                  </a:txBody>
                  <a:tcPr/>
                </a:tc>
                <a:extLst>
                  <a:ext uri="{0D108BD9-81ED-4DB2-BD59-A6C34878D82A}">
                    <a16:rowId xmlns:a16="http://schemas.microsoft.com/office/drawing/2014/main" val="10005"/>
                  </a:ext>
                </a:extLst>
              </a:tr>
              <a:tr h="370840">
                <a:tc>
                  <a:txBody>
                    <a:bodyPr/>
                    <a:lstStyle/>
                    <a:p>
                      <a:r>
                        <a:rPr lang="en-US" dirty="0">
                          <a:latin typeface="Arial" panose="020B0604020202020204" pitchFamily="34" charset="0"/>
                          <a:cs typeface="Arial" panose="020B0604020202020204" pitchFamily="34" charset="0"/>
                        </a:rPr>
                        <a:t>20</a:t>
                      </a:r>
                    </a:p>
                  </a:txBody>
                  <a:tcPr/>
                </a:tc>
                <a:tc>
                  <a:txBody>
                    <a:bodyPr/>
                    <a:lstStyle/>
                    <a:p>
                      <a:r>
                        <a:rPr lang="en-US" dirty="0">
                          <a:latin typeface="Arial" panose="020B0604020202020204" pitchFamily="34" charset="0"/>
                          <a:cs typeface="Arial" panose="020B0604020202020204" pitchFamily="34" charset="0"/>
                        </a:rPr>
                        <a:t>14.000 – 14.350</a:t>
                      </a:r>
                    </a:p>
                  </a:txBody>
                  <a:tcPr/>
                </a:tc>
                <a:extLst>
                  <a:ext uri="{0D108BD9-81ED-4DB2-BD59-A6C34878D82A}">
                    <a16:rowId xmlns:a16="http://schemas.microsoft.com/office/drawing/2014/main" val="10006"/>
                  </a:ext>
                </a:extLst>
              </a:tr>
              <a:tr h="370840">
                <a:tc>
                  <a:txBody>
                    <a:bodyPr/>
                    <a:lstStyle/>
                    <a:p>
                      <a:r>
                        <a:rPr lang="en-US" dirty="0">
                          <a:latin typeface="Arial" panose="020B0604020202020204" pitchFamily="34" charset="0"/>
                          <a:cs typeface="Arial" panose="020B0604020202020204" pitchFamily="34" charset="0"/>
                        </a:rPr>
                        <a:t>17</a:t>
                      </a:r>
                    </a:p>
                  </a:txBody>
                  <a:tcPr/>
                </a:tc>
                <a:tc>
                  <a:txBody>
                    <a:bodyPr/>
                    <a:lstStyle/>
                    <a:p>
                      <a:r>
                        <a:rPr lang="en-US" dirty="0">
                          <a:latin typeface="Arial" panose="020B0604020202020204" pitchFamily="34" charset="0"/>
                          <a:cs typeface="Arial" panose="020B0604020202020204" pitchFamily="34" charset="0"/>
                        </a:rPr>
                        <a:t>18.068 – 18.168</a:t>
                      </a:r>
                    </a:p>
                  </a:txBody>
                  <a:tcPr/>
                </a:tc>
                <a:extLst>
                  <a:ext uri="{0D108BD9-81ED-4DB2-BD59-A6C34878D82A}">
                    <a16:rowId xmlns:a16="http://schemas.microsoft.com/office/drawing/2014/main" val="10007"/>
                  </a:ext>
                </a:extLst>
              </a:tr>
              <a:tr h="370840">
                <a:tc>
                  <a:txBody>
                    <a:bodyPr/>
                    <a:lstStyle/>
                    <a:p>
                      <a:r>
                        <a:rPr lang="en-US" dirty="0">
                          <a:latin typeface="Arial" panose="020B0604020202020204" pitchFamily="34" charset="0"/>
                          <a:cs typeface="Arial" panose="020B0604020202020204" pitchFamily="34" charset="0"/>
                        </a:rPr>
                        <a:t>15</a:t>
                      </a:r>
                    </a:p>
                  </a:txBody>
                  <a:tcPr/>
                </a:tc>
                <a:tc>
                  <a:txBody>
                    <a:bodyPr/>
                    <a:lstStyle/>
                    <a:p>
                      <a:r>
                        <a:rPr lang="en-US" dirty="0">
                          <a:latin typeface="Arial" panose="020B0604020202020204" pitchFamily="34" charset="0"/>
                          <a:cs typeface="Arial" panose="020B0604020202020204" pitchFamily="34" charset="0"/>
                        </a:rPr>
                        <a:t>21.000 – 21.450</a:t>
                      </a:r>
                    </a:p>
                  </a:txBody>
                  <a:tcPr/>
                </a:tc>
                <a:extLst>
                  <a:ext uri="{0D108BD9-81ED-4DB2-BD59-A6C34878D82A}">
                    <a16:rowId xmlns:a16="http://schemas.microsoft.com/office/drawing/2014/main" val="10008"/>
                  </a:ext>
                </a:extLst>
              </a:tr>
              <a:tr h="370840">
                <a:tc>
                  <a:txBody>
                    <a:bodyPr/>
                    <a:lstStyle/>
                    <a:p>
                      <a:r>
                        <a:rPr lang="en-US" dirty="0">
                          <a:latin typeface="Arial" panose="020B0604020202020204" pitchFamily="34" charset="0"/>
                          <a:cs typeface="Arial" panose="020B0604020202020204" pitchFamily="34" charset="0"/>
                        </a:rPr>
                        <a:t>12</a:t>
                      </a:r>
                    </a:p>
                  </a:txBody>
                  <a:tcPr/>
                </a:tc>
                <a:tc>
                  <a:txBody>
                    <a:bodyPr/>
                    <a:lstStyle/>
                    <a:p>
                      <a:r>
                        <a:rPr lang="en-US" dirty="0">
                          <a:latin typeface="Arial" panose="020B0604020202020204" pitchFamily="34" charset="0"/>
                          <a:cs typeface="Arial" panose="020B0604020202020204" pitchFamily="34" charset="0"/>
                        </a:rPr>
                        <a:t>24.890 – 24.990</a:t>
                      </a:r>
                    </a:p>
                  </a:txBody>
                  <a:tcPr/>
                </a:tc>
                <a:extLst>
                  <a:ext uri="{0D108BD9-81ED-4DB2-BD59-A6C34878D82A}">
                    <a16:rowId xmlns:a16="http://schemas.microsoft.com/office/drawing/2014/main" val="10009"/>
                  </a:ext>
                </a:extLst>
              </a:tr>
              <a:tr h="370840">
                <a:tc>
                  <a:txBody>
                    <a:bodyPr/>
                    <a:lstStyle/>
                    <a:p>
                      <a:r>
                        <a:rPr lang="en-US" dirty="0">
                          <a:latin typeface="Arial" panose="020B0604020202020204" pitchFamily="34" charset="0"/>
                          <a:cs typeface="Arial" panose="020B0604020202020204" pitchFamily="34" charset="0"/>
                        </a:rPr>
                        <a:t>10</a:t>
                      </a:r>
                    </a:p>
                  </a:txBody>
                  <a:tcPr/>
                </a:tc>
                <a:tc>
                  <a:txBody>
                    <a:bodyPr/>
                    <a:lstStyle/>
                    <a:p>
                      <a:r>
                        <a:rPr lang="en-US" dirty="0">
                          <a:latin typeface="Arial" panose="020B0604020202020204" pitchFamily="34" charset="0"/>
                          <a:cs typeface="Arial" panose="020B0604020202020204" pitchFamily="34" charset="0"/>
                        </a:rPr>
                        <a:t>28.000 – 29.700</a:t>
                      </a:r>
                    </a:p>
                  </a:txBody>
                  <a:tcPr/>
                </a:tc>
                <a:extLst>
                  <a:ext uri="{0D108BD9-81ED-4DB2-BD59-A6C34878D82A}">
                    <a16:rowId xmlns:a16="http://schemas.microsoft.com/office/drawing/2014/main" val="10010"/>
                  </a:ext>
                </a:extLst>
              </a:tr>
            </a:tbl>
          </a:graphicData>
        </a:graphic>
      </p:graphicFrame>
      <p:sp>
        <p:nvSpPr>
          <p:cNvPr id="5" name="TextBox 4"/>
          <p:cNvSpPr txBox="1"/>
          <p:nvPr/>
        </p:nvSpPr>
        <p:spPr>
          <a:xfrm>
            <a:off x="457200" y="6248400"/>
            <a:ext cx="10668000" cy="584200"/>
          </a:xfrm>
          <a:prstGeom prst="rect">
            <a:avLst/>
          </a:prstGeom>
          <a:solidFill>
            <a:schemeClr val="bg2">
              <a:lumMod val="40000"/>
              <a:lumOff val="60000"/>
            </a:schemeClr>
          </a:solidFill>
          <a:ln>
            <a:solidFill>
              <a:schemeClr val="tx1"/>
            </a:solidFill>
          </a:ln>
        </p:spPr>
        <p:txBody>
          <a:bodyPr>
            <a:spAutoFit/>
          </a:bodyPr>
          <a:lstStyle/>
          <a:p>
            <a:pPr fontAlgn="auto">
              <a:spcBef>
                <a:spcPts val="0"/>
              </a:spcBef>
              <a:spcAft>
                <a:spcPts val="0"/>
              </a:spcAft>
              <a:defRPr/>
            </a:pPr>
            <a:r>
              <a:rPr lang="en-US" sz="1600" i="1" dirty="0">
                <a:solidFill>
                  <a:srgbClr val="C00000"/>
                </a:solidFill>
                <a:latin typeface="Arial" panose="020B0604020202020204" pitchFamily="34" charset="0"/>
                <a:cs typeface="Arial" panose="020B0604020202020204" pitchFamily="34" charset="0"/>
              </a:rPr>
              <a:t>NOTE: On 60 meters, CW, and digital emissions must be centered 1.5 kHz above the carrier frequencies indicated above. Only one signal at a time is permitted on any channel.</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09"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Regulatory Agencies</a:t>
            </a:r>
          </a:p>
        </p:txBody>
      </p:sp>
      <p:sp>
        <p:nvSpPr>
          <p:cNvPr id="3" name="Content Placeholder 2"/>
          <p:cNvSpPr>
            <a:spLocks noGrp="1"/>
          </p:cNvSpPr>
          <p:nvPr>
            <p:ph idx="1"/>
          </p:nvPr>
        </p:nvSpPr>
        <p:spPr bwMode="auto">
          <a:xfrm>
            <a:off x="381000" y="2289175"/>
            <a:ext cx="11277600" cy="4187825"/>
          </a:xfrm>
          <a:noFill/>
          <a:ln>
            <a:miter lim="800000"/>
            <a:headEnd/>
            <a:tailEnd/>
          </a:ln>
        </p:spPr>
        <p:txBody>
          <a:bodyPr vert="horz" wrap="square" lIns="91440" tIns="45720" rIns="91440" bIns="45720" numCol="1" anchor="t" anchorCtr="0" compatLnSpc="1">
            <a:prstTxWarp prst="textNoShape">
              <a:avLst/>
            </a:prstTxWarp>
          </a:bodyPr>
          <a:lstStyle/>
          <a:p>
            <a:r>
              <a:rPr lang="en-US" dirty="0"/>
              <a:t>ITU: International Telecommunication Union</a:t>
            </a:r>
          </a:p>
          <a:p>
            <a:pPr lvl="1"/>
            <a:r>
              <a:rPr lang="en-US" dirty="0"/>
              <a:t>Responsible for all international radio regulations</a:t>
            </a:r>
          </a:p>
          <a:p>
            <a:pPr lvl="2"/>
            <a:r>
              <a:rPr lang="en-US" dirty="0"/>
              <a:t>Each country decides how to administer &amp; implement regulations</a:t>
            </a:r>
          </a:p>
          <a:p>
            <a:pPr lvl="2"/>
            <a:r>
              <a:rPr lang="en-US" dirty="0"/>
              <a:t>Countries may impose additional regulations (as long as they don’t conflict with ITU rules)</a:t>
            </a:r>
          </a:p>
          <a:p>
            <a:pPr lvl="1"/>
            <a:r>
              <a:rPr lang="en-US" dirty="0"/>
              <a:t>3 administrative regions (next slide)</a:t>
            </a:r>
          </a:p>
          <a:p>
            <a:pPr lvl="1"/>
            <a:r>
              <a:rPr lang="en-US" dirty="0"/>
              <a:t>Individual regions have their greatest effect on amateurs in frequency allocations, and individual country allocations can also vary</a:t>
            </a:r>
          </a:p>
          <a:p>
            <a:pPr lvl="1"/>
            <a:endParaRPr lang="en-US" dirty="0"/>
          </a:p>
        </p:txBody>
      </p:sp>
      <p:sp>
        <p:nvSpPr>
          <p:cNvPr id="17411" name="TextBox 3"/>
          <p:cNvSpPr txBox="1">
            <a:spLocks noChangeArrowheads="1"/>
          </p:cNvSpPr>
          <p:nvPr/>
        </p:nvSpPr>
        <p:spPr bwMode="auto">
          <a:xfrm>
            <a:off x="11658600" y="6477000"/>
            <a:ext cx="533400" cy="338138"/>
          </a:xfrm>
          <a:prstGeom prst="rect">
            <a:avLst/>
          </a:prstGeom>
          <a:noFill/>
          <a:ln w="9525">
            <a:noFill/>
            <a:miter lim="800000"/>
            <a:headEnd/>
            <a:tailEnd/>
          </a:ln>
        </p:spPr>
        <p:txBody>
          <a:bodyPr>
            <a:spAutoFit/>
          </a:bodyPr>
          <a:lstStyle/>
          <a:p>
            <a:pPr algn="r"/>
            <a:fld id="{AFF3B510-9D77-4BE5-AFEE-3C8A1667521E}" type="slidenum">
              <a:rPr lang="en-US" sz="1600">
                <a:solidFill>
                  <a:schemeClr val="bg1"/>
                </a:solidFill>
              </a:rPr>
              <a:pPr algn="r"/>
              <a:t>4</a:t>
            </a:fld>
            <a:endParaRPr lang="en-US" sz="160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4273" name="Title 1"/>
          <p:cNvSpPr>
            <a:spLocks noGrp="1"/>
          </p:cNvSpPr>
          <p:nvPr>
            <p:ph type="title"/>
          </p:nvPr>
        </p:nvSpPr>
        <p:spPr bwMode="auto">
          <a:xfrm>
            <a:off x="533400" y="2667000"/>
            <a:ext cx="10972800" cy="1143000"/>
          </a:xfrm>
          <a:noFill/>
          <a:ln>
            <a:miter lim="800000"/>
            <a:headEnd/>
            <a:tailEnd/>
          </a:ln>
        </p:spPr>
        <p:txBody>
          <a:bodyPr vert="horz" wrap="square" lIns="91440" tIns="45720" rIns="91440" bIns="45720" numCol="1" anchor="t" anchorCtr="0" compatLnSpc="1">
            <a:prstTxWarp prst="textNoShape">
              <a:avLst/>
            </a:prstTxWarp>
          </a:bodyPr>
          <a:lstStyle/>
          <a:p>
            <a:r>
              <a:rPr lang="en-US" b="1">
                <a:solidFill>
                  <a:srgbClr val="CC3300"/>
                </a:solidFill>
              </a:rPr>
              <a:t>PRACTICE QUESTIONS</a:t>
            </a:r>
          </a:p>
        </p:txBody>
      </p:sp>
      <p:sp>
        <p:nvSpPr>
          <p:cNvPr id="54274" name="TextBox 2"/>
          <p:cNvSpPr txBox="1">
            <a:spLocks noChangeArrowheads="1"/>
          </p:cNvSpPr>
          <p:nvPr/>
        </p:nvSpPr>
        <p:spPr bwMode="auto">
          <a:xfrm>
            <a:off x="11658600" y="6477000"/>
            <a:ext cx="533400" cy="338138"/>
          </a:xfrm>
          <a:prstGeom prst="rect">
            <a:avLst/>
          </a:prstGeom>
          <a:noFill/>
          <a:ln w="9525">
            <a:noFill/>
            <a:miter lim="800000"/>
            <a:headEnd/>
            <a:tailEnd/>
          </a:ln>
        </p:spPr>
        <p:txBody>
          <a:bodyPr>
            <a:spAutoFit/>
          </a:bodyPr>
          <a:lstStyle/>
          <a:p>
            <a:pPr algn="r"/>
            <a:fld id="{09006474-3652-4A58-9721-D556B680DD30}" type="slidenum">
              <a:rPr lang="en-US" sz="1600">
                <a:solidFill>
                  <a:schemeClr val="bg1"/>
                </a:solidFill>
              </a:rPr>
              <a:pPr algn="r"/>
              <a:t>40</a:t>
            </a:fld>
            <a:endParaRPr lang="en-US" sz="1600">
              <a:solidFill>
                <a:schemeClr val="bg1"/>
              </a:solidFill>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5297"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On which HF/MF bands is a General class license holder granted all amateur frequency privileges?</a:t>
            </a:r>
          </a:p>
        </p:txBody>
      </p:sp>
      <p:sp>
        <p:nvSpPr>
          <p:cNvPr id="55298" name="Text Placeholder 2"/>
          <p:cNvSpPr>
            <a:spLocks noGrp="1"/>
          </p:cNvSpPr>
          <p:nvPr>
            <p:ph type="body" idx="1"/>
          </p:nvPr>
        </p:nvSpPr>
        <p:spPr bwMode="auto">
          <a:xfrm>
            <a:off x="609600" y="3048000"/>
            <a:ext cx="10972800" cy="30781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pt-BR">
                <a:latin typeface="Calibri" pitchFamily="34" charset="0"/>
              </a:rPr>
              <a:t>60 meters, 20 meters, 17 meters, and 12 meters</a:t>
            </a:r>
          </a:p>
          <a:p>
            <a:pPr marL="457200" indent="-457200">
              <a:buFont typeface="Times New Roman" pitchFamily="18" charset="0"/>
              <a:buAutoNum type="alphaUcPeriod"/>
            </a:pPr>
            <a:r>
              <a:rPr lang="pt-BR">
                <a:latin typeface="Calibri" pitchFamily="34" charset="0"/>
              </a:rPr>
              <a:t>160 meters, 80 meters, 40 meters, and 10 meters</a:t>
            </a:r>
          </a:p>
          <a:p>
            <a:pPr marL="457200" indent="-457200">
              <a:buFont typeface="Times New Roman" pitchFamily="18" charset="0"/>
              <a:buAutoNum type="alphaUcPeriod"/>
            </a:pPr>
            <a:r>
              <a:rPr lang="pt-BR">
                <a:latin typeface="Calibri" pitchFamily="34" charset="0"/>
              </a:rPr>
              <a:t>160 meters, 60 meters, 30 meters, 17 meters, 12 meters, and 10 meters</a:t>
            </a:r>
          </a:p>
          <a:p>
            <a:pPr marL="457200" indent="-457200">
              <a:buFont typeface="Times New Roman" pitchFamily="18" charset="0"/>
              <a:buAutoNum type="alphaUcPeriod"/>
            </a:pPr>
            <a:r>
              <a:rPr lang="pt-BR">
                <a:latin typeface="Calibri" pitchFamily="34" charset="0"/>
              </a:rPr>
              <a:t>160 meters, 30 meters, 17 meters, 15 meters, 12 meters, and 10 meters</a:t>
            </a: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G1A01 (C) [97.301(d)] Page 3-8</a:t>
            </a:r>
            <a:endParaRPr lang="en-US" sz="1600" b="1">
              <a:solidFill>
                <a:schemeClr val="bg1"/>
              </a:solidFill>
            </a:endParaRPr>
          </a:p>
        </p:txBody>
      </p:sp>
      <p:sp>
        <p:nvSpPr>
          <p:cNvPr id="55300"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BEA32B63-C248-4B65-84CB-9B6D95B8645C}" type="slidenum">
              <a:rPr lang="en-US" b="1">
                <a:solidFill>
                  <a:schemeClr val="bg1"/>
                </a:solidFill>
              </a:rPr>
              <a:pPr algn="r"/>
              <a:t>41</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6321"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On which of the following bands is phone operation prohibited?</a:t>
            </a:r>
          </a:p>
        </p:txBody>
      </p:sp>
      <p:sp>
        <p:nvSpPr>
          <p:cNvPr id="56322" name="Text Placeholder 2"/>
          <p:cNvSpPr>
            <a:spLocks noGrp="1"/>
          </p:cNvSpPr>
          <p:nvPr>
            <p:ph type="body" idx="1"/>
          </p:nvPr>
        </p:nvSpPr>
        <p:spPr bwMode="auto">
          <a:xfrm>
            <a:off x="609600" y="3048000"/>
            <a:ext cx="10972800" cy="30781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pt-BR">
                <a:latin typeface="Calibri" pitchFamily="34" charset="0"/>
              </a:rPr>
              <a:t>160 meters</a:t>
            </a:r>
          </a:p>
          <a:p>
            <a:pPr marL="457200" indent="-457200">
              <a:buFont typeface="Times New Roman" pitchFamily="18" charset="0"/>
              <a:buAutoNum type="alphaUcPeriod"/>
            </a:pPr>
            <a:r>
              <a:rPr lang="pt-BR">
                <a:latin typeface="Calibri" pitchFamily="34" charset="0"/>
              </a:rPr>
              <a:t>30 meters</a:t>
            </a:r>
          </a:p>
          <a:p>
            <a:pPr marL="457200" indent="-457200">
              <a:buFont typeface="Times New Roman" pitchFamily="18" charset="0"/>
              <a:buAutoNum type="alphaUcPeriod"/>
            </a:pPr>
            <a:r>
              <a:rPr lang="pt-BR">
                <a:latin typeface="Calibri" pitchFamily="34" charset="0"/>
              </a:rPr>
              <a:t>17 meters</a:t>
            </a:r>
          </a:p>
          <a:p>
            <a:pPr marL="457200" indent="-457200">
              <a:buFont typeface="Times New Roman" pitchFamily="18" charset="0"/>
              <a:buAutoNum type="alphaUcPeriod"/>
            </a:pPr>
            <a:r>
              <a:rPr lang="pt-BR">
                <a:latin typeface="Calibri" pitchFamily="34" charset="0"/>
              </a:rPr>
              <a:t>12 meters</a:t>
            </a: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G1A02 (B) [97.305] Page 3-8</a:t>
            </a:r>
            <a:endParaRPr lang="en-US" sz="1600" b="1">
              <a:solidFill>
                <a:schemeClr val="bg1"/>
              </a:solidFill>
            </a:endParaRPr>
          </a:p>
        </p:txBody>
      </p:sp>
      <p:sp>
        <p:nvSpPr>
          <p:cNvPr id="56324"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6F3DFC03-F25F-4655-AE94-76782B5AEA9F}" type="slidenum">
              <a:rPr lang="en-US" b="1">
                <a:solidFill>
                  <a:schemeClr val="bg1"/>
                </a:solidFill>
              </a:rPr>
              <a:pPr algn="r"/>
              <a:t>42</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7345"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On which of the following bands is image transmission prohibited?</a:t>
            </a:r>
          </a:p>
        </p:txBody>
      </p:sp>
      <p:sp>
        <p:nvSpPr>
          <p:cNvPr id="57346" name="Text Placeholder 2"/>
          <p:cNvSpPr>
            <a:spLocks noGrp="1"/>
          </p:cNvSpPr>
          <p:nvPr>
            <p:ph type="body" idx="1"/>
          </p:nvPr>
        </p:nvSpPr>
        <p:spPr bwMode="auto">
          <a:xfrm>
            <a:off x="609600" y="3048000"/>
            <a:ext cx="10972800" cy="30781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pt-BR">
                <a:latin typeface="Calibri" pitchFamily="34" charset="0"/>
              </a:rPr>
              <a:t>160 meters</a:t>
            </a:r>
          </a:p>
          <a:p>
            <a:pPr marL="457200" indent="-457200">
              <a:buFont typeface="Times New Roman" pitchFamily="18" charset="0"/>
              <a:buAutoNum type="alphaUcPeriod"/>
            </a:pPr>
            <a:r>
              <a:rPr lang="pt-BR">
                <a:latin typeface="Calibri" pitchFamily="34" charset="0"/>
              </a:rPr>
              <a:t>30 meters</a:t>
            </a:r>
          </a:p>
          <a:p>
            <a:pPr marL="457200" indent="-457200">
              <a:buFont typeface="Times New Roman" pitchFamily="18" charset="0"/>
              <a:buAutoNum type="alphaUcPeriod"/>
            </a:pPr>
            <a:r>
              <a:rPr lang="pt-BR">
                <a:latin typeface="Calibri" pitchFamily="34" charset="0"/>
              </a:rPr>
              <a:t>20 meters</a:t>
            </a:r>
          </a:p>
          <a:p>
            <a:pPr marL="457200" indent="-457200">
              <a:buFont typeface="Times New Roman" pitchFamily="18" charset="0"/>
              <a:buAutoNum type="alphaUcPeriod"/>
            </a:pPr>
            <a:r>
              <a:rPr lang="pt-BR">
                <a:latin typeface="Calibri" pitchFamily="34" charset="0"/>
              </a:rPr>
              <a:t>12 meters</a:t>
            </a: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G1A03 (B) [97.305] Page 3-8</a:t>
            </a:r>
            <a:endParaRPr lang="en-US" sz="1600" b="1">
              <a:solidFill>
                <a:schemeClr val="bg1"/>
              </a:solidFill>
            </a:endParaRPr>
          </a:p>
        </p:txBody>
      </p:sp>
      <p:sp>
        <p:nvSpPr>
          <p:cNvPr id="57348"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0A8D0D0E-2524-4AB5-9EC1-09AD6FA5A6EE}" type="slidenum">
              <a:rPr lang="en-US" b="1">
                <a:solidFill>
                  <a:schemeClr val="bg1"/>
                </a:solidFill>
              </a:rPr>
              <a:pPr algn="r"/>
              <a:t>43</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8369"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Which of the following amateur bands is restricted to communication only on specific channels, rather than frequency ranges?</a:t>
            </a:r>
          </a:p>
        </p:txBody>
      </p:sp>
      <p:sp>
        <p:nvSpPr>
          <p:cNvPr id="58370" name="Text Placeholder 2"/>
          <p:cNvSpPr>
            <a:spLocks noGrp="1"/>
          </p:cNvSpPr>
          <p:nvPr>
            <p:ph type="body" idx="1"/>
          </p:nvPr>
        </p:nvSpPr>
        <p:spPr bwMode="auto">
          <a:xfrm>
            <a:off x="609600" y="3124200"/>
            <a:ext cx="10972800" cy="30019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pt-BR">
                <a:latin typeface="Calibri" pitchFamily="34" charset="0"/>
              </a:rPr>
              <a:t>11 meters</a:t>
            </a:r>
          </a:p>
          <a:p>
            <a:pPr marL="457200" indent="-457200">
              <a:buFont typeface="Times New Roman" pitchFamily="18" charset="0"/>
              <a:buAutoNum type="alphaUcPeriod"/>
            </a:pPr>
            <a:r>
              <a:rPr lang="pt-BR">
                <a:latin typeface="Calibri" pitchFamily="34" charset="0"/>
              </a:rPr>
              <a:t>12 meters</a:t>
            </a:r>
          </a:p>
          <a:p>
            <a:pPr marL="457200" indent="-457200">
              <a:buFont typeface="Times New Roman" pitchFamily="18" charset="0"/>
              <a:buAutoNum type="alphaUcPeriod"/>
            </a:pPr>
            <a:r>
              <a:rPr lang="pt-BR">
                <a:latin typeface="Calibri" pitchFamily="34" charset="0"/>
              </a:rPr>
              <a:t>30 meters</a:t>
            </a:r>
          </a:p>
          <a:p>
            <a:pPr marL="457200" indent="-457200">
              <a:buFont typeface="Times New Roman" pitchFamily="18" charset="0"/>
              <a:buAutoNum type="alphaUcPeriod"/>
            </a:pPr>
            <a:r>
              <a:rPr lang="pt-BR">
                <a:latin typeface="Calibri" pitchFamily="34" charset="0"/>
              </a:rPr>
              <a:t>60 meters</a:t>
            </a: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G1A04 (D) [97.303 (h)] Page 3-8</a:t>
            </a:r>
            <a:endParaRPr lang="en-US" sz="1600" b="1">
              <a:solidFill>
                <a:schemeClr val="bg1"/>
              </a:solidFill>
            </a:endParaRPr>
          </a:p>
        </p:txBody>
      </p:sp>
      <p:sp>
        <p:nvSpPr>
          <p:cNvPr id="58372"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0B6AAB4F-BD97-4828-8684-0571411A3C72}" type="slidenum">
              <a:rPr lang="en-US" b="1">
                <a:solidFill>
                  <a:schemeClr val="bg1"/>
                </a:solidFill>
              </a:rPr>
              <a:pPr algn="r"/>
              <a:t>44</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9393"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Which of the following frequencies is in the General class portion of the 40-meter band (in ITU Region 2)?</a:t>
            </a:r>
          </a:p>
        </p:txBody>
      </p:sp>
      <p:sp>
        <p:nvSpPr>
          <p:cNvPr id="59394" name="Text Placeholder 2"/>
          <p:cNvSpPr>
            <a:spLocks noGrp="1"/>
          </p:cNvSpPr>
          <p:nvPr>
            <p:ph type="body" idx="1"/>
          </p:nvPr>
        </p:nvSpPr>
        <p:spPr bwMode="auto">
          <a:xfrm>
            <a:off x="609600" y="3124200"/>
            <a:ext cx="10972800" cy="30019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pt-BR">
                <a:latin typeface="Calibri" pitchFamily="34" charset="0"/>
              </a:rPr>
              <a:t>7.250 MHz</a:t>
            </a:r>
          </a:p>
          <a:p>
            <a:pPr marL="457200" indent="-457200">
              <a:buFont typeface="Times New Roman" pitchFamily="18" charset="0"/>
              <a:buAutoNum type="alphaUcPeriod"/>
            </a:pPr>
            <a:r>
              <a:rPr lang="pt-BR">
                <a:latin typeface="Calibri" pitchFamily="34" charset="0"/>
              </a:rPr>
              <a:t>7.500 MHz</a:t>
            </a:r>
          </a:p>
          <a:p>
            <a:pPr marL="457200" indent="-457200">
              <a:buFont typeface="Times New Roman" pitchFamily="18" charset="0"/>
              <a:buAutoNum type="alphaUcPeriod"/>
            </a:pPr>
            <a:r>
              <a:rPr lang="pt-BR">
                <a:latin typeface="Calibri" pitchFamily="34" charset="0"/>
              </a:rPr>
              <a:t>40.200 MHz</a:t>
            </a:r>
          </a:p>
          <a:p>
            <a:pPr marL="457200" indent="-457200">
              <a:buFont typeface="Times New Roman" pitchFamily="18" charset="0"/>
              <a:buAutoNum type="alphaUcPeriod"/>
            </a:pPr>
            <a:r>
              <a:rPr lang="pt-BR">
                <a:latin typeface="Calibri" pitchFamily="34" charset="0"/>
              </a:rPr>
              <a:t>40.500 MHz</a:t>
            </a: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G1A05 (A) [97.301(d)] Page 3-8</a:t>
            </a:r>
            <a:endParaRPr lang="en-US" sz="1600" b="1">
              <a:solidFill>
                <a:schemeClr val="bg1"/>
              </a:solidFill>
            </a:endParaRPr>
          </a:p>
        </p:txBody>
      </p:sp>
      <p:sp>
        <p:nvSpPr>
          <p:cNvPr id="59396"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D7147208-41B7-46BC-B0A8-C66326C7C567}" type="slidenum">
              <a:rPr lang="en-US" b="1">
                <a:solidFill>
                  <a:schemeClr val="bg1"/>
                </a:solidFill>
              </a:rPr>
              <a:pPr algn="r"/>
              <a:t>45</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0417"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Which of the following frequencies is within the General class portion of the 75-meter phone band?</a:t>
            </a:r>
          </a:p>
        </p:txBody>
      </p:sp>
      <p:sp>
        <p:nvSpPr>
          <p:cNvPr id="60418" name="Text Placeholder 2"/>
          <p:cNvSpPr>
            <a:spLocks noGrp="1"/>
          </p:cNvSpPr>
          <p:nvPr>
            <p:ph type="body" idx="1"/>
          </p:nvPr>
        </p:nvSpPr>
        <p:spPr bwMode="auto">
          <a:xfrm>
            <a:off x="609600" y="3124200"/>
            <a:ext cx="10972800" cy="30019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de-DE">
                <a:latin typeface="Calibri" pitchFamily="34" charset="0"/>
              </a:rPr>
              <a:t>1875 kHz</a:t>
            </a:r>
          </a:p>
          <a:p>
            <a:pPr marL="457200" indent="-457200">
              <a:buFont typeface="Times New Roman" pitchFamily="18" charset="0"/>
              <a:buAutoNum type="alphaUcPeriod"/>
            </a:pPr>
            <a:r>
              <a:rPr lang="de-DE">
                <a:latin typeface="Calibri" pitchFamily="34" charset="0"/>
              </a:rPr>
              <a:t>3750 kHz</a:t>
            </a:r>
          </a:p>
          <a:p>
            <a:pPr marL="457200" indent="-457200">
              <a:buFont typeface="Times New Roman" pitchFamily="18" charset="0"/>
              <a:buAutoNum type="alphaUcPeriod"/>
            </a:pPr>
            <a:r>
              <a:rPr lang="de-DE">
                <a:latin typeface="Calibri" pitchFamily="34" charset="0"/>
              </a:rPr>
              <a:t>3900 kHz</a:t>
            </a:r>
          </a:p>
          <a:p>
            <a:pPr marL="457200" indent="-457200">
              <a:buFont typeface="Times New Roman" pitchFamily="18" charset="0"/>
              <a:buAutoNum type="alphaUcPeriod"/>
            </a:pPr>
            <a:r>
              <a:rPr lang="de-DE">
                <a:latin typeface="Calibri" pitchFamily="34" charset="0"/>
              </a:rPr>
              <a:t>4005 kHz</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G1A06 (C) [97.301(d)] Page 3-8</a:t>
            </a:r>
            <a:endParaRPr lang="en-US" sz="1600" b="1">
              <a:solidFill>
                <a:schemeClr val="bg1"/>
              </a:solidFill>
            </a:endParaRPr>
          </a:p>
        </p:txBody>
      </p:sp>
      <p:sp>
        <p:nvSpPr>
          <p:cNvPr id="60420"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8A8E8006-D2B1-48EF-92D2-832C38037A95}" type="slidenum">
              <a:rPr lang="en-US" b="1">
                <a:solidFill>
                  <a:schemeClr val="bg1"/>
                </a:solidFill>
              </a:rPr>
              <a:pPr algn="r"/>
              <a:t>46</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41"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Which of the following frequencies is within the General class portion of the 20-meter phone band?</a:t>
            </a:r>
          </a:p>
        </p:txBody>
      </p:sp>
      <p:sp>
        <p:nvSpPr>
          <p:cNvPr id="61442" name="Text Placeholder 2"/>
          <p:cNvSpPr>
            <a:spLocks noGrp="1"/>
          </p:cNvSpPr>
          <p:nvPr>
            <p:ph type="body" idx="1"/>
          </p:nvPr>
        </p:nvSpPr>
        <p:spPr bwMode="auto">
          <a:xfrm>
            <a:off x="609600" y="3124200"/>
            <a:ext cx="10972800" cy="30019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de-DE">
                <a:latin typeface="Calibri" pitchFamily="34" charset="0"/>
              </a:rPr>
              <a:t>14005 kHz</a:t>
            </a:r>
          </a:p>
          <a:p>
            <a:pPr marL="457200" indent="-457200">
              <a:buFont typeface="Times New Roman" pitchFamily="18" charset="0"/>
              <a:buAutoNum type="alphaUcPeriod"/>
            </a:pPr>
            <a:r>
              <a:rPr lang="de-DE">
                <a:latin typeface="Calibri" pitchFamily="34" charset="0"/>
              </a:rPr>
              <a:t>14105 kHz</a:t>
            </a:r>
          </a:p>
          <a:p>
            <a:pPr marL="457200" indent="-457200">
              <a:buFont typeface="Times New Roman" pitchFamily="18" charset="0"/>
              <a:buAutoNum type="alphaUcPeriod"/>
            </a:pPr>
            <a:r>
              <a:rPr lang="de-DE">
                <a:latin typeface="Calibri" pitchFamily="34" charset="0"/>
              </a:rPr>
              <a:t>14305 kHz</a:t>
            </a:r>
          </a:p>
          <a:p>
            <a:pPr marL="457200" indent="-457200">
              <a:buFont typeface="Times New Roman" pitchFamily="18" charset="0"/>
              <a:buAutoNum type="alphaUcPeriod"/>
            </a:pPr>
            <a:r>
              <a:rPr lang="de-DE">
                <a:latin typeface="Calibri" pitchFamily="34" charset="0"/>
              </a:rPr>
              <a:t>14405 kHz</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G1A07 (C) [97.301(d)] Page 3-8</a:t>
            </a:r>
            <a:endParaRPr lang="en-US" sz="1600" b="1">
              <a:solidFill>
                <a:schemeClr val="bg1"/>
              </a:solidFill>
            </a:endParaRPr>
          </a:p>
        </p:txBody>
      </p:sp>
      <p:sp>
        <p:nvSpPr>
          <p:cNvPr id="61444"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B07A5300-E02E-4D11-B7F8-1D255C945E7E}" type="slidenum">
              <a:rPr lang="en-US" b="1">
                <a:solidFill>
                  <a:schemeClr val="bg1"/>
                </a:solidFill>
              </a:rPr>
              <a:pPr algn="r"/>
              <a:t>47</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2465"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Which of the following frequencies is within the General class portion of the 80-meter band?</a:t>
            </a:r>
          </a:p>
        </p:txBody>
      </p:sp>
      <p:sp>
        <p:nvSpPr>
          <p:cNvPr id="62466" name="Text Placeholder 2"/>
          <p:cNvSpPr>
            <a:spLocks noGrp="1"/>
          </p:cNvSpPr>
          <p:nvPr>
            <p:ph type="body" idx="1"/>
          </p:nvPr>
        </p:nvSpPr>
        <p:spPr bwMode="auto">
          <a:xfrm>
            <a:off x="609600" y="3124200"/>
            <a:ext cx="10972800" cy="30019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de-DE">
                <a:latin typeface="Calibri" pitchFamily="34" charset="0"/>
              </a:rPr>
              <a:t>1855 kHz</a:t>
            </a:r>
          </a:p>
          <a:p>
            <a:pPr marL="457200" indent="-457200">
              <a:buFont typeface="Times New Roman" pitchFamily="18" charset="0"/>
              <a:buAutoNum type="alphaUcPeriod"/>
            </a:pPr>
            <a:r>
              <a:rPr lang="de-DE">
                <a:latin typeface="Calibri" pitchFamily="34" charset="0"/>
              </a:rPr>
              <a:t>2560 kHz</a:t>
            </a:r>
          </a:p>
          <a:p>
            <a:pPr marL="457200" indent="-457200">
              <a:buFont typeface="Times New Roman" pitchFamily="18" charset="0"/>
              <a:buAutoNum type="alphaUcPeriod"/>
            </a:pPr>
            <a:r>
              <a:rPr lang="de-DE">
                <a:latin typeface="Calibri" pitchFamily="34" charset="0"/>
              </a:rPr>
              <a:t>3560 kHz</a:t>
            </a:r>
          </a:p>
          <a:p>
            <a:pPr marL="457200" indent="-457200">
              <a:buFont typeface="Times New Roman" pitchFamily="18" charset="0"/>
              <a:buAutoNum type="alphaUcPeriod"/>
            </a:pPr>
            <a:r>
              <a:rPr lang="de-DE">
                <a:latin typeface="Calibri" pitchFamily="34" charset="0"/>
              </a:rPr>
              <a:t>3650 kHz</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G1A08 (C) [97.301(d)] Page 3-8</a:t>
            </a:r>
            <a:endParaRPr lang="en-US" sz="1600" b="1">
              <a:solidFill>
                <a:schemeClr val="bg1"/>
              </a:solidFill>
            </a:endParaRPr>
          </a:p>
        </p:txBody>
      </p:sp>
      <p:sp>
        <p:nvSpPr>
          <p:cNvPr id="62468"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4DBAEFC3-DA83-4986-81A0-1978B861DD02}" type="slidenum">
              <a:rPr lang="en-US" b="1">
                <a:solidFill>
                  <a:schemeClr val="bg1"/>
                </a:solidFill>
              </a:rPr>
              <a:pPr algn="r"/>
              <a:t>48</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3489"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Which of the following frequencies is within the General class portion of the 15-meter band?</a:t>
            </a:r>
          </a:p>
        </p:txBody>
      </p:sp>
      <p:sp>
        <p:nvSpPr>
          <p:cNvPr id="63490" name="Text Placeholder 2"/>
          <p:cNvSpPr>
            <a:spLocks noGrp="1"/>
          </p:cNvSpPr>
          <p:nvPr>
            <p:ph type="body" idx="1"/>
          </p:nvPr>
        </p:nvSpPr>
        <p:spPr bwMode="auto">
          <a:xfrm>
            <a:off x="609600" y="3124200"/>
            <a:ext cx="10972800" cy="30019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de-DE">
                <a:latin typeface="Calibri" pitchFamily="34" charset="0"/>
              </a:rPr>
              <a:t>14250 kHz</a:t>
            </a:r>
          </a:p>
          <a:p>
            <a:pPr marL="457200" indent="-457200">
              <a:buFont typeface="Times New Roman" pitchFamily="18" charset="0"/>
              <a:buAutoNum type="alphaUcPeriod"/>
            </a:pPr>
            <a:r>
              <a:rPr lang="de-DE">
                <a:latin typeface="Calibri" pitchFamily="34" charset="0"/>
              </a:rPr>
              <a:t>18155 kHz</a:t>
            </a:r>
          </a:p>
          <a:p>
            <a:pPr marL="457200" indent="-457200">
              <a:buFont typeface="Times New Roman" pitchFamily="18" charset="0"/>
              <a:buAutoNum type="alphaUcPeriod"/>
            </a:pPr>
            <a:r>
              <a:rPr lang="de-DE">
                <a:latin typeface="Calibri" pitchFamily="34" charset="0"/>
              </a:rPr>
              <a:t>21300 kHz</a:t>
            </a:r>
          </a:p>
          <a:p>
            <a:pPr marL="457200" indent="-457200">
              <a:buFont typeface="Times New Roman" pitchFamily="18" charset="0"/>
              <a:buAutoNum type="alphaUcPeriod"/>
            </a:pPr>
            <a:r>
              <a:rPr lang="de-DE">
                <a:latin typeface="Calibri" pitchFamily="34" charset="0"/>
              </a:rPr>
              <a:t>24900 kHz</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G1A09 (C) [97.301(d)] Page 3-8</a:t>
            </a:r>
            <a:endParaRPr lang="en-US" sz="1600" b="1">
              <a:solidFill>
                <a:schemeClr val="bg1"/>
              </a:solidFill>
            </a:endParaRPr>
          </a:p>
        </p:txBody>
      </p:sp>
      <p:sp>
        <p:nvSpPr>
          <p:cNvPr id="63492"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B43E1A60-1E36-46BE-ADC5-88677BE11766}" type="slidenum">
              <a:rPr lang="en-US" b="1">
                <a:solidFill>
                  <a:schemeClr val="bg1"/>
                </a:solidFill>
              </a:rPr>
              <a:pPr algn="r"/>
              <a:t>49</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rcRect/>
          <a:stretch>
            <a:fillRect/>
          </a:stretch>
        </p:blipFill>
        <p:spPr bwMode="auto">
          <a:xfrm>
            <a:off x="2406650" y="1385888"/>
            <a:ext cx="9764713" cy="4876800"/>
          </a:xfrm>
          <a:prstGeom prst="rect">
            <a:avLst/>
          </a:prstGeom>
          <a:noFill/>
          <a:ln w="9525">
            <a:noFill/>
            <a:miter lim="800000"/>
            <a:headEnd/>
            <a:tailEnd/>
          </a:ln>
        </p:spPr>
      </p:pic>
      <p:sp>
        <p:nvSpPr>
          <p:cNvPr id="18434" name="TextBox 4"/>
          <p:cNvSpPr txBox="1">
            <a:spLocks noChangeArrowheads="1"/>
          </p:cNvSpPr>
          <p:nvPr/>
        </p:nvSpPr>
        <p:spPr bwMode="auto">
          <a:xfrm>
            <a:off x="228600" y="1568450"/>
            <a:ext cx="1752600" cy="830263"/>
          </a:xfrm>
          <a:prstGeom prst="rect">
            <a:avLst/>
          </a:prstGeom>
          <a:noFill/>
          <a:ln w="9525">
            <a:noFill/>
            <a:miter lim="800000"/>
            <a:headEnd/>
            <a:tailEnd/>
          </a:ln>
        </p:spPr>
        <p:txBody>
          <a:bodyPr>
            <a:spAutoFit/>
          </a:bodyPr>
          <a:lstStyle/>
          <a:p>
            <a:pPr algn="ctr"/>
            <a:r>
              <a:rPr lang="en-US" sz="2400">
                <a:solidFill>
                  <a:srgbClr val="0000FF"/>
                </a:solidFill>
              </a:rPr>
              <a:t>ITU Regions</a:t>
            </a:r>
          </a:p>
        </p:txBody>
      </p:sp>
      <p:sp>
        <p:nvSpPr>
          <p:cNvPr id="6" name="TextBox 5"/>
          <p:cNvSpPr txBox="1">
            <a:spLocks noChangeArrowheads="1"/>
          </p:cNvSpPr>
          <p:nvPr/>
        </p:nvSpPr>
        <p:spPr bwMode="auto">
          <a:xfrm>
            <a:off x="76200" y="2667000"/>
            <a:ext cx="1295400" cy="381000"/>
          </a:xfrm>
          <a:prstGeom prst="rect">
            <a:avLst/>
          </a:prstGeom>
          <a:noFill/>
          <a:ln w="9525">
            <a:noFill/>
            <a:miter lim="800000"/>
            <a:headEnd/>
            <a:tailEnd/>
          </a:ln>
        </p:spPr>
        <p:txBody>
          <a:bodyPr>
            <a:spAutoFit/>
          </a:bodyPr>
          <a:lstStyle/>
          <a:p>
            <a:r>
              <a:rPr lang="en-US"/>
              <a:t>REGION 1</a:t>
            </a:r>
          </a:p>
        </p:txBody>
      </p:sp>
      <p:sp>
        <p:nvSpPr>
          <p:cNvPr id="7" name="TextBox 6"/>
          <p:cNvSpPr txBox="1">
            <a:spLocks noChangeArrowheads="1"/>
          </p:cNvSpPr>
          <p:nvPr/>
        </p:nvSpPr>
        <p:spPr bwMode="auto">
          <a:xfrm>
            <a:off x="76200" y="3054350"/>
            <a:ext cx="1295400" cy="381000"/>
          </a:xfrm>
          <a:prstGeom prst="rect">
            <a:avLst/>
          </a:prstGeom>
          <a:noFill/>
          <a:ln w="9525">
            <a:noFill/>
            <a:miter lim="800000"/>
            <a:headEnd/>
            <a:tailEnd/>
          </a:ln>
        </p:spPr>
        <p:txBody>
          <a:bodyPr>
            <a:spAutoFit/>
          </a:bodyPr>
          <a:lstStyle/>
          <a:p>
            <a:r>
              <a:rPr lang="en-US"/>
              <a:t>REGION 2</a:t>
            </a:r>
          </a:p>
        </p:txBody>
      </p:sp>
      <p:sp>
        <p:nvSpPr>
          <p:cNvPr id="8" name="TextBox 7"/>
          <p:cNvSpPr txBox="1">
            <a:spLocks noChangeArrowheads="1"/>
          </p:cNvSpPr>
          <p:nvPr/>
        </p:nvSpPr>
        <p:spPr bwMode="auto">
          <a:xfrm>
            <a:off x="76200" y="3443288"/>
            <a:ext cx="1295400" cy="381000"/>
          </a:xfrm>
          <a:prstGeom prst="rect">
            <a:avLst/>
          </a:prstGeom>
          <a:noFill/>
          <a:ln w="9525">
            <a:noFill/>
            <a:miter lim="800000"/>
            <a:headEnd/>
            <a:tailEnd/>
          </a:ln>
        </p:spPr>
        <p:txBody>
          <a:bodyPr>
            <a:spAutoFit/>
          </a:bodyPr>
          <a:lstStyle/>
          <a:p>
            <a:r>
              <a:rPr lang="en-US"/>
              <a:t>REGION 3</a:t>
            </a:r>
          </a:p>
        </p:txBody>
      </p:sp>
      <p:sp>
        <p:nvSpPr>
          <p:cNvPr id="9" name="Rectangle 8"/>
          <p:cNvSpPr/>
          <p:nvPr/>
        </p:nvSpPr>
        <p:spPr>
          <a:xfrm>
            <a:off x="1524000" y="2743200"/>
            <a:ext cx="304800" cy="228600"/>
          </a:xfrm>
          <a:prstGeom prst="rect">
            <a:avLst/>
          </a:prstGeom>
          <a:solidFill>
            <a:srgbClr val="FFE6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9"/>
          <p:cNvSpPr/>
          <p:nvPr/>
        </p:nvSpPr>
        <p:spPr>
          <a:xfrm>
            <a:off x="1524000" y="3130550"/>
            <a:ext cx="304800" cy="228600"/>
          </a:xfrm>
          <a:prstGeom prst="rect">
            <a:avLst/>
          </a:prstGeom>
          <a:solidFill>
            <a:srgbClr val="66CC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10"/>
          <p:cNvSpPr/>
          <p:nvPr/>
        </p:nvSpPr>
        <p:spPr>
          <a:xfrm>
            <a:off x="1524000" y="3519488"/>
            <a:ext cx="304800" cy="228600"/>
          </a:xfrm>
          <a:prstGeom prst="rect">
            <a:avLst/>
          </a:prstGeom>
          <a:solidFill>
            <a:srgbClr val="CC00FF"/>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TextBox 11"/>
          <p:cNvSpPr txBox="1">
            <a:spLocks noChangeArrowheads="1"/>
          </p:cNvSpPr>
          <p:nvPr/>
        </p:nvSpPr>
        <p:spPr bwMode="auto">
          <a:xfrm>
            <a:off x="273050" y="4627563"/>
            <a:ext cx="1920875" cy="1323975"/>
          </a:xfrm>
          <a:prstGeom prst="rect">
            <a:avLst/>
          </a:prstGeom>
          <a:noFill/>
          <a:ln w="9525">
            <a:noFill/>
            <a:miter lim="800000"/>
            <a:headEnd/>
            <a:tailEnd/>
          </a:ln>
        </p:spPr>
        <p:txBody>
          <a:bodyPr>
            <a:spAutoFit/>
          </a:bodyPr>
          <a:lstStyle/>
          <a:p>
            <a:pPr algn="ctr"/>
            <a:r>
              <a:rPr lang="en-US" sz="1600" i="1">
                <a:solidFill>
                  <a:srgbClr val="0000FF"/>
                </a:solidFill>
              </a:rPr>
              <a:t>North &amp; South America, Alaska, Hawaii, and most US territories are in Region 2.</a:t>
            </a:r>
          </a:p>
        </p:txBody>
      </p:sp>
      <p:sp>
        <p:nvSpPr>
          <p:cNvPr id="18442" name="TextBox 12"/>
          <p:cNvSpPr txBox="1">
            <a:spLocks noChangeArrowheads="1"/>
          </p:cNvSpPr>
          <p:nvPr/>
        </p:nvSpPr>
        <p:spPr bwMode="auto">
          <a:xfrm>
            <a:off x="11658600" y="6477000"/>
            <a:ext cx="533400" cy="338138"/>
          </a:xfrm>
          <a:prstGeom prst="rect">
            <a:avLst/>
          </a:prstGeom>
          <a:noFill/>
          <a:ln w="9525">
            <a:noFill/>
            <a:miter lim="800000"/>
            <a:headEnd/>
            <a:tailEnd/>
          </a:ln>
        </p:spPr>
        <p:txBody>
          <a:bodyPr>
            <a:spAutoFit/>
          </a:bodyPr>
          <a:lstStyle/>
          <a:p>
            <a:pPr algn="r"/>
            <a:fld id="{FD680226-C9BB-49E2-A500-C1140B25728A}" type="slidenum">
              <a:rPr lang="en-US" sz="1600">
                <a:solidFill>
                  <a:schemeClr val="bg1"/>
                </a:solidFill>
              </a:rPr>
              <a:pPr algn="r"/>
              <a:t>5</a:t>
            </a:fld>
            <a:endParaRPr lang="en-US" sz="160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ppt_x"/>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500" fill="hold"/>
                                        <p:tgtEl>
                                          <p:spTgt spid="7"/>
                                        </p:tgtEl>
                                        <p:attrNameLst>
                                          <p:attrName>ppt_x</p:attrName>
                                        </p:attrNameLst>
                                      </p:cBhvr>
                                      <p:tavLst>
                                        <p:tav tm="0">
                                          <p:val>
                                            <p:strVal val="#ppt_x"/>
                                          </p:val>
                                        </p:tav>
                                        <p:tav tm="100000">
                                          <p:val>
                                            <p:strVal val="#ppt_x"/>
                                          </p:val>
                                        </p:tav>
                                      </p:tavLst>
                                    </p:anim>
                                    <p:anim calcmode="lin" valueType="num">
                                      <p:cBhvr additive="base">
                                        <p:cTn id="17" dur="500" fill="hold"/>
                                        <p:tgtEl>
                                          <p:spTgt spid="7"/>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ppt_x"/>
                                          </p:val>
                                        </p:tav>
                                        <p:tav tm="100000">
                                          <p:val>
                                            <p:strVal val="#ppt_x"/>
                                          </p:val>
                                        </p:tav>
                                      </p:tavLst>
                                    </p:anim>
                                    <p:anim calcmode="lin" valueType="num">
                                      <p:cBhvr additive="base">
                                        <p:cTn id="21" dur="500" fill="hold"/>
                                        <p:tgtEl>
                                          <p:spTgt spid="8"/>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fill="hold"/>
                                        <p:tgtEl>
                                          <p:spTgt spid="9"/>
                                        </p:tgtEl>
                                        <p:attrNameLst>
                                          <p:attrName>ppt_x</p:attrName>
                                        </p:attrNameLst>
                                      </p:cBhvr>
                                      <p:tavLst>
                                        <p:tav tm="0">
                                          <p:val>
                                            <p:strVal val="#ppt_x"/>
                                          </p:val>
                                        </p:tav>
                                        <p:tav tm="100000">
                                          <p:val>
                                            <p:strVal val="#ppt_x"/>
                                          </p:val>
                                        </p:tav>
                                      </p:tavLst>
                                    </p:anim>
                                    <p:anim calcmode="lin" valueType="num">
                                      <p:cBhvr additive="base">
                                        <p:cTn id="25" dur="500" fill="hold"/>
                                        <p:tgtEl>
                                          <p:spTgt spid="9"/>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500" fill="hold"/>
                                        <p:tgtEl>
                                          <p:spTgt spid="10"/>
                                        </p:tgtEl>
                                        <p:attrNameLst>
                                          <p:attrName>ppt_x</p:attrName>
                                        </p:attrNameLst>
                                      </p:cBhvr>
                                      <p:tavLst>
                                        <p:tav tm="0">
                                          <p:val>
                                            <p:strVal val="#ppt_x"/>
                                          </p:val>
                                        </p:tav>
                                        <p:tav tm="100000">
                                          <p:val>
                                            <p:strVal val="#ppt_x"/>
                                          </p:val>
                                        </p:tav>
                                      </p:tavLst>
                                    </p:anim>
                                    <p:anim calcmode="lin" valueType="num">
                                      <p:cBhvr additive="base">
                                        <p:cTn id="29" dur="500" fill="hold"/>
                                        <p:tgtEl>
                                          <p:spTgt spid="10"/>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fill="hold"/>
                                        <p:tgtEl>
                                          <p:spTgt spid="11"/>
                                        </p:tgtEl>
                                        <p:attrNameLst>
                                          <p:attrName>ppt_x</p:attrName>
                                        </p:attrNameLst>
                                      </p:cBhvr>
                                      <p:tavLst>
                                        <p:tav tm="0">
                                          <p:val>
                                            <p:strVal val="#ppt_x"/>
                                          </p:val>
                                        </p:tav>
                                        <p:tav tm="100000">
                                          <p:val>
                                            <p:strVal val="#ppt_x"/>
                                          </p:val>
                                        </p:tav>
                                      </p:tavLst>
                                    </p:anim>
                                    <p:anim calcmode="lin" valueType="num">
                                      <p:cBhvr additive="base">
                                        <p:cTn id="3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4" presetClass="entr" presetSubtype="10" fill="hold" grpId="0" nodeType="click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randombar(horizontal)">
                                      <p:cBhvr>
                                        <p:cTn id="3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animBg="1"/>
      <p:bldP spid="10" grpId="0" animBg="1"/>
      <p:bldP spid="11" grpId="0" animBg="1"/>
      <p:bldP spid="12" grpId="0"/>
    </p:bldLst>
  </p:timing>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4513"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Which of the following frequencies is available to a control operator holding a General class license?</a:t>
            </a:r>
          </a:p>
        </p:txBody>
      </p:sp>
      <p:sp>
        <p:nvSpPr>
          <p:cNvPr id="64514" name="Text Placeholder 2"/>
          <p:cNvSpPr>
            <a:spLocks noGrp="1"/>
          </p:cNvSpPr>
          <p:nvPr>
            <p:ph type="body" idx="1"/>
          </p:nvPr>
        </p:nvSpPr>
        <p:spPr bwMode="auto">
          <a:xfrm>
            <a:off x="609600" y="3124200"/>
            <a:ext cx="10972800" cy="30019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28.020 MHz</a:t>
            </a:r>
          </a:p>
          <a:p>
            <a:pPr marL="457200" indent="-457200">
              <a:buFont typeface="Times New Roman" pitchFamily="18" charset="0"/>
              <a:buAutoNum type="alphaUcPeriod"/>
            </a:pPr>
            <a:r>
              <a:rPr lang="en-US">
                <a:latin typeface="Calibri" pitchFamily="34" charset="0"/>
              </a:rPr>
              <a:t>28.350 MHz</a:t>
            </a:r>
          </a:p>
          <a:p>
            <a:pPr marL="457200" indent="-457200">
              <a:buFont typeface="Times New Roman" pitchFamily="18" charset="0"/>
              <a:buAutoNum type="alphaUcPeriod"/>
            </a:pPr>
            <a:r>
              <a:rPr lang="en-US">
                <a:latin typeface="Calibri" pitchFamily="34" charset="0"/>
              </a:rPr>
              <a:t>28.550 MHz</a:t>
            </a:r>
          </a:p>
          <a:p>
            <a:pPr marL="457200" indent="-457200">
              <a:buFont typeface="Times New Roman" pitchFamily="18" charset="0"/>
              <a:buAutoNum type="alphaUcPeriod"/>
            </a:pPr>
            <a:r>
              <a:rPr lang="en-US">
                <a:latin typeface="Calibri" pitchFamily="34" charset="0"/>
              </a:rPr>
              <a:t>All these choices are correct</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G1A10 (D) [97.301(d)] Page 3-8</a:t>
            </a:r>
            <a:endParaRPr lang="en-US" sz="1600" b="1">
              <a:solidFill>
                <a:schemeClr val="bg1"/>
              </a:solidFill>
            </a:endParaRPr>
          </a:p>
        </p:txBody>
      </p:sp>
      <p:sp>
        <p:nvSpPr>
          <p:cNvPr id="64516"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8AAD87A3-C785-421A-A832-27BD7358748B}" type="slidenum">
              <a:rPr lang="en-US" b="1">
                <a:solidFill>
                  <a:schemeClr val="bg1"/>
                </a:solidFill>
              </a:rPr>
              <a:pPr algn="r"/>
              <a:t>50</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5537"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When General class licensees are not permitted to use the entire voice portion of a band, which portion of the voice segment is generally available to them?</a:t>
            </a:r>
          </a:p>
        </p:txBody>
      </p:sp>
      <p:sp>
        <p:nvSpPr>
          <p:cNvPr id="65538" name="Text Placeholder 2"/>
          <p:cNvSpPr>
            <a:spLocks noGrp="1"/>
          </p:cNvSpPr>
          <p:nvPr>
            <p:ph type="body" idx="1"/>
          </p:nvPr>
        </p:nvSpPr>
        <p:spPr bwMode="auto">
          <a:xfrm>
            <a:off x="609600" y="3124200"/>
            <a:ext cx="10972800" cy="30019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The lower frequency end</a:t>
            </a:r>
          </a:p>
          <a:p>
            <a:pPr marL="457200" indent="-457200">
              <a:buFont typeface="Times New Roman" pitchFamily="18" charset="0"/>
              <a:buAutoNum type="alphaUcPeriod"/>
            </a:pPr>
            <a:r>
              <a:rPr lang="en-US">
                <a:latin typeface="Calibri" pitchFamily="34" charset="0"/>
              </a:rPr>
              <a:t>The upper frequency end</a:t>
            </a:r>
          </a:p>
          <a:p>
            <a:pPr marL="457200" indent="-457200">
              <a:buFont typeface="Times New Roman" pitchFamily="18" charset="0"/>
              <a:buAutoNum type="alphaUcPeriod"/>
            </a:pPr>
            <a:r>
              <a:rPr lang="en-US">
                <a:latin typeface="Calibri" pitchFamily="34" charset="0"/>
              </a:rPr>
              <a:t>The lower frequency end on frequencies below 7.3 MHz, and the upper end on frequencies above 14.150 MHz</a:t>
            </a:r>
          </a:p>
          <a:p>
            <a:pPr marL="457200" indent="-457200">
              <a:buFont typeface="Times New Roman" pitchFamily="18" charset="0"/>
              <a:buAutoNum type="alphaUcPeriod"/>
            </a:pPr>
            <a:r>
              <a:rPr lang="en-US">
                <a:latin typeface="Calibri" pitchFamily="34" charset="0"/>
              </a:rPr>
              <a:t>The upper frequency end on frequencies below 7.3 MHz, and the lower end on frequencies above 14.150 MHz</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G1A11 (B) [97.301] Page 3-8</a:t>
            </a:r>
            <a:endParaRPr lang="en-US" sz="1600" b="1">
              <a:solidFill>
                <a:schemeClr val="bg1"/>
              </a:solidFill>
            </a:endParaRPr>
          </a:p>
        </p:txBody>
      </p:sp>
      <p:sp>
        <p:nvSpPr>
          <p:cNvPr id="65540"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2D7AE8AC-7B37-4915-9CB6-AA22F80AEDBC}" type="slidenum">
              <a:rPr lang="en-US" b="1">
                <a:solidFill>
                  <a:schemeClr val="bg1"/>
                </a:solidFill>
              </a:rPr>
              <a:pPr algn="r"/>
              <a:t>51</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6561"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Which of the following applies when the FCC rules designate the Amateur Service as a secondary user on a band?</a:t>
            </a:r>
          </a:p>
        </p:txBody>
      </p:sp>
      <p:sp>
        <p:nvSpPr>
          <p:cNvPr id="66562" name="Text Placeholder 2"/>
          <p:cNvSpPr>
            <a:spLocks noGrp="1"/>
          </p:cNvSpPr>
          <p:nvPr>
            <p:ph type="body" idx="1"/>
          </p:nvPr>
        </p:nvSpPr>
        <p:spPr bwMode="auto">
          <a:xfrm>
            <a:off x="609600" y="3124200"/>
            <a:ext cx="10972800" cy="30019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Amateur stations must record the call sign of the primary service station before operating on a frequency assigned to that station</a:t>
            </a:r>
          </a:p>
          <a:p>
            <a:pPr marL="457200" indent="-457200">
              <a:buFont typeface="Times New Roman" pitchFamily="18" charset="0"/>
              <a:buAutoNum type="alphaUcPeriod"/>
            </a:pPr>
            <a:r>
              <a:rPr lang="en-US">
                <a:latin typeface="Calibri" pitchFamily="34" charset="0"/>
              </a:rPr>
              <a:t>Amateur stations can use the band only during emergencies</a:t>
            </a:r>
          </a:p>
          <a:p>
            <a:pPr marL="457200" indent="-457200">
              <a:buFont typeface="Times New Roman" pitchFamily="18" charset="0"/>
              <a:buAutoNum type="alphaUcPeriod"/>
            </a:pPr>
            <a:r>
              <a:rPr lang="en-US">
                <a:latin typeface="Calibri" pitchFamily="34" charset="0"/>
              </a:rPr>
              <a:t>Amateur stations can use the band only if they do not cause harmful interference to primary users</a:t>
            </a:r>
          </a:p>
          <a:p>
            <a:pPr marL="457200" indent="-457200">
              <a:buFont typeface="Times New Roman" pitchFamily="18" charset="0"/>
              <a:buAutoNum type="alphaUcPeriod"/>
            </a:pPr>
            <a:r>
              <a:rPr lang="en-US">
                <a:latin typeface="Calibri" pitchFamily="34" charset="0"/>
              </a:rPr>
              <a:t>Amateur stations may only operate during specific hours of the day, while primary users are permitted 24-hour use of the band</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G1A12 (C) [97.303] Page 3-8</a:t>
            </a:r>
            <a:endParaRPr lang="en-US" sz="1600" b="1">
              <a:solidFill>
                <a:schemeClr val="bg1"/>
              </a:solidFill>
            </a:endParaRPr>
          </a:p>
        </p:txBody>
      </p:sp>
      <p:sp>
        <p:nvSpPr>
          <p:cNvPr id="66564"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86B662CD-7DEA-43E7-9D0A-2926DB9C861B}" type="slidenum">
              <a:rPr lang="en-US" b="1">
                <a:solidFill>
                  <a:schemeClr val="bg1"/>
                </a:solidFill>
              </a:rPr>
              <a:pPr algn="r"/>
              <a:t>52</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7585"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is the appropriate action if, when operating on either the 30-meter or 60-meter bands, a station in the primary service interferes with your contact?</a:t>
            </a:r>
          </a:p>
        </p:txBody>
      </p:sp>
      <p:sp>
        <p:nvSpPr>
          <p:cNvPr id="67586" name="Text Placeholder 2"/>
          <p:cNvSpPr>
            <a:spLocks noGrp="1"/>
          </p:cNvSpPr>
          <p:nvPr>
            <p:ph type="body" idx="1"/>
          </p:nvPr>
        </p:nvSpPr>
        <p:spPr bwMode="auto">
          <a:xfrm>
            <a:off x="609600" y="3124200"/>
            <a:ext cx="10972800" cy="30019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Notify the FCCs regional Engineer in Charge of the interference</a:t>
            </a:r>
          </a:p>
          <a:p>
            <a:pPr marL="457200" indent="-457200">
              <a:buFont typeface="Times New Roman" pitchFamily="18" charset="0"/>
              <a:buAutoNum type="alphaUcPeriod"/>
            </a:pPr>
            <a:r>
              <a:rPr lang="en-US">
                <a:latin typeface="Calibri" pitchFamily="34" charset="0"/>
              </a:rPr>
              <a:t>Increase your transmitter’s power to overcome the interference</a:t>
            </a:r>
          </a:p>
          <a:p>
            <a:pPr marL="457200" indent="-457200">
              <a:buFont typeface="Times New Roman" pitchFamily="18" charset="0"/>
              <a:buAutoNum type="alphaUcPeriod"/>
            </a:pPr>
            <a:r>
              <a:rPr lang="en-US">
                <a:latin typeface="Calibri" pitchFamily="34" charset="0"/>
              </a:rPr>
              <a:t>Attempt to contact the station and request that it stop the interference</a:t>
            </a:r>
          </a:p>
          <a:p>
            <a:pPr marL="457200" indent="-457200">
              <a:buFont typeface="Times New Roman" pitchFamily="18" charset="0"/>
              <a:buAutoNum type="alphaUcPeriod"/>
            </a:pPr>
            <a:r>
              <a:rPr lang="en-US">
                <a:latin typeface="Calibri" pitchFamily="34" charset="0"/>
              </a:rPr>
              <a:t>Move to a clear frequency or stop transmitting</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G1A13 (D) [97.303(5)(h) (2)(j)] Page 3-8</a:t>
            </a:r>
            <a:endParaRPr lang="en-US" sz="1600" b="1">
              <a:solidFill>
                <a:schemeClr val="bg1"/>
              </a:solidFill>
            </a:endParaRPr>
          </a:p>
        </p:txBody>
      </p:sp>
      <p:sp>
        <p:nvSpPr>
          <p:cNvPr id="67588"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9A50FFD0-F9C5-4E24-8B6F-C5F8A7666001}" type="slidenum">
              <a:rPr lang="en-US" b="1">
                <a:solidFill>
                  <a:schemeClr val="bg1"/>
                </a:solidFill>
              </a:rPr>
              <a:pPr algn="r"/>
              <a:t>53</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8609"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portion of the 10-meter band is available for repeater use?</a:t>
            </a:r>
          </a:p>
        </p:txBody>
      </p:sp>
      <p:sp>
        <p:nvSpPr>
          <p:cNvPr id="68610" name="Text Placeholder 2"/>
          <p:cNvSpPr>
            <a:spLocks noGrp="1"/>
          </p:cNvSpPr>
          <p:nvPr>
            <p:ph type="body" idx="1"/>
          </p:nvPr>
        </p:nvSpPr>
        <p:spPr bwMode="auto">
          <a:xfrm>
            <a:off x="609600" y="3124200"/>
            <a:ext cx="10972800" cy="30019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The entire band</a:t>
            </a:r>
          </a:p>
          <a:p>
            <a:pPr marL="457200" indent="-457200">
              <a:buFont typeface="Times New Roman" pitchFamily="18" charset="0"/>
              <a:buAutoNum type="alphaUcPeriod"/>
            </a:pPr>
            <a:r>
              <a:rPr lang="en-US">
                <a:latin typeface="Calibri" pitchFamily="34" charset="0"/>
              </a:rPr>
              <a:t>The portion between 28.1 MHz and 28.2 MHz</a:t>
            </a:r>
          </a:p>
          <a:p>
            <a:pPr marL="457200" indent="-457200">
              <a:buFont typeface="Times New Roman" pitchFamily="18" charset="0"/>
              <a:buAutoNum type="alphaUcPeriod"/>
            </a:pPr>
            <a:r>
              <a:rPr lang="en-US">
                <a:latin typeface="Calibri" pitchFamily="34" charset="0"/>
              </a:rPr>
              <a:t>The portion between 28.3 MHz and 28.5 MHz</a:t>
            </a:r>
          </a:p>
          <a:p>
            <a:pPr marL="457200" indent="-457200">
              <a:buFont typeface="Times New Roman" pitchFamily="18" charset="0"/>
              <a:buAutoNum type="alphaUcPeriod"/>
            </a:pPr>
            <a:r>
              <a:rPr lang="en-US">
                <a:latin typeface="Calibri" pitchFamily="34" charset="0"/>
              </a:rPr>
              <a:t>The portion above 29.5 MHz</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G1A15 (D) [97.205(b)] Page 3-8</a:t>
            </a:r>
            <a:endParaRPr lang="en-US" sz="1600" b="1">
              <a:solidFill>
                <a:schemeClr val="bg1"/>
              </a:solidFill>
            </a:endParaRPr>
          </a:p>
        </p:txBody>
      </p:sp>
      <p:sp>
        <p:nvSpPr>
          <p:cNvPr id="68612"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1F272503-5F8F-4683-9859-A7E49463F64E}" type="slidenum">
              <a:rPr lang="en-US" b="1">
                <a:solidFill>
                  <a:schemeClr val="bg1"/>
                </a:solidFill>
              </a:rPr>
              <a:pPr algn="r"/>
              <a:t>54</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9633"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With which of the following conditions must beacon stations comply?</a:t>
            </a:r>
          </a:p>
        </p:txBody>
      </p:sp>
      <p:sp>
        <p:nvSpPr>
          <p:cNvPr id="69634" name="Text Placeholder 2"/>
          <p:cNvSpPr>
            <a:spLocks noGrp="1"/>
          </p:cNvSpPr>
          <p:nvPr>
            <p:ph type="body" idx="1"/>
          </p:nvPr>
        </p:nvSpPr>
        <p:spPr bwMode="auto">
          <a:xfrm>
            <a:off x="609600" y="3124200"/>
            <a:ext cx="10972800" cy="30019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A beacon station may not use automatic control</a:t>
            </a:r>
          </a:p>
          <a:p>
            <a:pPr marL="457200" indent="-457200">
              <a:buFont typeface="Times New Roman" pitchFamily="18" charset="0"/>
              <a:buAutoNum type="alphaUcPeriod"/>
            </a:pPr>
            <a:r>
              <a:rPr lang="en-US">
                <a:latin typeface="Calibri" pitchFamily="34" charset="0"/>
              </a:rPr>
              <a:t>The frequency must be coordinated with the National Beacon Organization</a:t>
            </a:r>
          </a:p>
          <a:p>
            <a:pPr marL="457200" indent="-457200">
              <a:buFont typeface="Times New Roman" pitchFamily="18" charset="0"/>
              <a:buAutoNum type="alphaUcPeriod"/>
            </a:pPr>
            <a:r>
              <a:rPr lang="en-US">
                <a:latin typeface="Calibri" pitchFamily="34" charset="0"/>
              </a:rPr>
              <a:t>The frequency must be posted on the internet or published in a national periodical</a:t>
            </a:r>
          </a:p>
          <a:p>
            <a:pPr marL="457200" indent="-457200">
              <a:buFont typeface="Times New Roman" pitchFamily="18" charset="0"/>
              <a:buAutoNum type="alphaUcPeriod"/>
            </a:pPr>
            <a:r>
              <a:rPr lang="en-US">
                <a:latin typeface="Calibri" pitchFamily="34" charset="0"/>
              </a:rPr>
              <a:t>There must be no more than one beacon signal transmitting in the same band from the same station location</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fr-FR" sz="1600" b="1">
                <a:solidFill>
                  <a:schemeClr val="bg1"/>
                </a:solidFill>
              </a:rPr>
              <a:t>G1B02 (D) [97.203(b)] Page 3-10</a:t>
            </a:r>
            <a:endParaRPr lang="en-US" sz="1600" b="1">
              <a:solidFill>
                <a:schemeClr val="bg1"/>
              </a:solidFill>
            </a:endParaRPr>
          </a:p>
        </p:txBody>
      </p:sp>
      <p:sp>
        <p:nvSpPr>
          <p:cNvPr id="69636"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EB58B7E5-9788-43CF-B3C0-A507BADE0FBD}" type="slidenum">
              <a:rPr lang="en-US" b="1">
                <a:solidFill>
                  <a:schemeClr val="bg1"/>
                </a:solidFill>
              </a:rPr>
              <a:pPr algn="r"/>
              <a:t>55</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0657"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Which of the following is a purpose of a beacon station as identified in the FCC rules?</a:t>
            </a:r>
          </a:p>
        </p:txBody>
      </p:sp>
      <p:sp>
        <p:nvSpPr>
          <p:cNvPr id="70658" name="Text Placeholder 2"/>
          <p:cNvSpPr>
            <a:spLocks noGrp="1"/>
          </p:cNvSpPr>
          <p:nvPr>
            <p:ph type="body" idx="1"/>
          </p:nvPr>
        </p:nvSpPr>
        <p:spPr bwMode="auto">
          <a:xfrm>
            <a:off x="609600" y="3124200"/>
            <a:ext cx="10972800" cy="30019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Observation of propagation and reception</a:t>
            </a:r>
          </a:p>
          <a:p>
            <a:pPr marL="457200" indent="-457200">
              <a:buFont typeface="Times New Roman" pitchFamily="18" charset="0"/>
              <a:buAutoNum type="alphaUcPeriod"/>
            </a:pPr>
            <a:r>
              <a:rPr lang="en-US">
                <a:latin typeface="Calibri" pitchFamily="34" charset="0"/>
              </a:rPr>
              <a:t>Automatic identification of repeaters</a:t>
            </a:r>
          </a:p>
          <a:p>
            <a:pPr marL="457200" indent="-457200">
              <a:buFont typeface="Times New Roman" pitchFamily="18" charset="0"/>
              <a:buAutoNum type="alphaUcPeriod"/>
            </a:pPr>
            <a:r>
              <a:rPr lang="en-US">
                <a:latin typeface="Calibri" pitchFamily="34" charset="0"/>
              </a:rPr>
              <a:t>Transmission of bulletins of general interest to Amateur Radio licensees</a:t>
            </a:r>
          </a:p>
          <a:p>
            <a:pPr marL="457200" indent="-457200">
              <a:buFont typeface="Times New Roman" pitchFamily="18" charset="0"/>
              <a:buAutoNum type="alphaUcPeriod"/>
            </a:pPr>
            <a:r>
              <a:rPr lang="en-US">
                <a:latin typeface="Calibri" pitchFamily="34" charset="0"/>
              </a:rPr>
              <a:t>Identifying net frequencies</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G1B03 (A) [97.3(a)(9)] Page 3-10</a:t>
            </a:r>
            <a:endParaRPr lang="en-US" sz="1600" b="1">
              <a:solidFill>
                <a:schemeClr val="bg1"/>
              </a:solidFill>
            </a:endParaRPr>
          </a:p>
        </p:txBody>
      </p:sp>
      <p:sp>
        <p:nvSpPr>
          <p:cNvPr id="70660"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6D5921CB-193D-4224-8FE4-B7B716F75316}" type="slidenum">
              <a:rPr lang="en-US" b="1">
                <a:solidFill>
                  <a:schemeClr val="bg1"/>
                </a:solidFill>
              </a:rPr>
              <a:pPr algn="r"/>
              <a:t>56</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681"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On what HF frequencies are automatically controlled beacons permitted?</a:t>
            </a:r>
          </a:p>
        </p:txBody>
      </p:sp>
      <p:sp>
        <p:nvSpPr>
          <p:cNvPr id="71682" name="Text Placeholder 2"/>
          <p:cNvSpPr>
            <a:spLocks noGrp="1"/>
          </p:cNvSpPr>
          <p:nvPr>
            <p:ph type="body" idx="1"/>
          </p:nvPr>
        </p:nvSpPr>
        <p:spPr bwMode="auto">
          <a:xfrm>
            <a:off x="609600" y="3124200"/>
            <a:ext cx="10972800" cy="30019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On any frequency if power is less than 1 watt</a:t>
            </a:r>
          </a:p>
          <a:p>
            <a:pPr marL="457200" indent="-457200">
              <a:buFont typeface="Times New Roman" pitchFamily="18" charset="0"/>
              <a:buAutoNum type="alphaUcPeriod"/>
            </a:pPr>
            <a:r>
              <a:rPr lang="en-US">
                <a:latin typeface="Calibri" pitchFamily="34" charset="0"/>
              </a:rPr>
              <a:t>On any frequency if transmissions are in Morse code</a:t>
            </a:r>
          </a:p>
          <a:p>
            <a:pPr marL="457200" indent="-457200">
              <a:buFont typeface="Times New Roman" pitchFamily="18" charset="0"/>
              <a:buAutoNum type="alphaUcPeriod"/>
            </a:pPr>
            <a:r>
              <a:rPr lang="en-US">
                <a:latin typeface="Calibri" pitchFamily="34" charset="0"/>
              </a:rPr>
              <a:t>21.08 MHz to 21.09 MHz</a:t>
            </a:r>
          </a:p>
          <a:p>
            <a:pPr marL="457200" indent="-457200">
              <a:buFont typeface="Times New Roman" pitchFamily="18" charset="0"/>
              <a:buAutoNum type="alphaUcPeriod"/>
            </a:pPr>
            <a:r>
              <a:rPr lang="en-US">
                <a:latin typeface="Calibri" pitchFamily="34" charset="0"/>
              </a:rPr>
              <a:t>28.20 MHz to 28.30 MHz</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fr-FR" sz="1600" b="1">
                <a:solidFill>
                  <a:schemeClr val="bg1"/>
                </a:solidFill>
              </a:rPr>
              <a:t>G1B09 (D) [97.203(d)] Page 3-10</a:t>
            </a:r>
            <a:endParaRPr lang="en-US" sz="1600" b="1">
              <a:solidFill>
                <a:schemeClr val="bg1"/>
              </a:solidFill>
            </a:endParaRPr>
          </a:p>
        </p:txBody>
      </p:sp>
      <p:sp>
        <p:nvSpPr>
          <p:cNvPr id="71684"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C7309B31-82B3-47C0-A774-60AB1B091722}" type="slidenum">
              <a:rPr lang="en-US" b="1">
                <a:solidFill>
                  <a:schemeClr val="bg1"/>
                </a:solidFill>
              </a:rPr>
              <a:pPr algn="r"/>
              <a:t>57</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2705"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is the power limit for beacon stations?</a:t>
            </a:r>
          </a:p>
        </p:txBody>
      </p:sp>
      <p:sp>
        <p:nvSpPr>
          <p:cNvPr id="72706" name="Text Placeholder 2"/>
          <p:cNvSpPr>
            <a:spLocks noGrp="1"/>
          </p:cNvSpPr>
          <p:nvPr>
            <p:ph type="body" idx="1"/>
          </p:nvPr>
        </p:nvSpPr>
        <p:spPr bwMode="auto">
          <a:xfrm>
            <a:off x="609600" y="3124200"/>
            <a:ext cx="10972800" cy="30019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10 watts PEP output</a:t>
            </a:r>
          </a:p>
          <a:p>
            <a:pPr marL="457200" indent="-457200">
              <a:buFont typeface="Times New Roman" pitchFamily="18" charset="0"/>
              <a:buAutoNum type="alphaUcPeriod"/>
            </a:pPr>
            <a:r>
              <a:rPr lang="en-US">
                <a:latin typeface="Calibri" pitchFamily="34" charset="0"/>
              </a:rPr>
              <a:t>20 watts PEP output</a:t>
            </a:r>
          </a:p>
          <a:p>
            <a:pPr marL="457200" indent="-457200">
              <a:buFont typeface="Times New Roman" pitchFamily="18" charset="0"/>
              <a:buAutoNum type="alphaUcPeriod"/>
            </a:pPr>
            <a:r>
              <a:rPr lang="en-US">
                <a:latin typeface="Calibri" pitchFamily="34" charset="0"/>
              </a:rPr>
              <a:t>100 watts PEP output</a:t>
            </a:r>
          </a:p>
          <a:p>
            <a:pPr marL="457200" indent="-457200">
              <a:buFont typeface="Times New Roman" pitchFamily="18" charset="0"/>
              <a:buAutoNum type="alphaUcPeriod"/>
            </a:pPr>
            <a:r>
              <a:rPr lang="en-US">
                <a:latin typeface="Calibri" pitchFamily="34" charset="0"/>
              </a:rPr>
              <a:t>200 watts PEP output</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fr-FR" sz="1600" b="1">
                <a:solidFill>
                  <a:schemeClr val="bg1"/>
                </a:solidFill>
              </a:rPr>
              <a:t>G1B10 (C) [97.203(c)] Page 3-10</a:t>
            </a:r>
            <a:endParaRPr lang="en-US" sz="1600" b="1">
              <a:solidFill>
                <a:schemeClr val="bg1"/>
              </a:solidFill>
            </a:endParaRPr>
          </a:p>
        </p:txBody>
      </p:sp>
      <p:sp>
        <p:nvSpPr>
          <p:cNvPr id="72708"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CF44B0EA-E1E8-4044-B2A2-D032AA7DD616}" type="slidenum">
              <a:rPr lang="en-US" b="1">
                <a:solidFill>
                  <a:schemeClr val="bg1"/>
                </a:solidFill>
              </a:rPr>
              <a:pPr algn="r"/>
              <a:t>58</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3729"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Which of the following conditions require a licensed Amateur Radio operator to take specific steps to avoid harmful interference to other users or facilities?</a:t>
            </a:r>
          </a:p>
        </p:txBody>
      </p:sp>
      <p:sp>
        <p:nvSpPr>
          <p:cNvPr id="73730" name="Text Placeholder 2"/>
          <p:cNvSpPr>
            <a:spLocks noGrp="1"/>
          </p:cNvSpPr>
          <p:nvPr>
            <p:ph type="body" idx="1"/>
          </p:nvPr>
        </p:nvSpPr>
        <p:spPr bwMode="auto">
          <a:xfrm>
            <a:off x="609600" y="3124200"/>
            <a:ext cx="10972800" cy="30019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When operating within one mile of an FCC Monitoring Station</a:t>
            </a:r>
          </a:p>
          <a:p>
            <a:pPr marL="457200" indent="-457200">
              <a:buFont typeface="Times New Roman" pitchFamily="18" charset="0"/>
              <a:buAutoNum type="alphaUcPeriod"/>
            </a:pPr>
            <a:r>
              <a:rPr lang="en-US">
                <a:latin typeface="Calibri" pitchFamily="34" charset="0"/>
              </a:rPr>
              <a:t>When using a band where the Amateur Service is secondary</a:t>
            </a:r>
          </a:p>
          <a:p>
            <a:pPr marL="457200" indent="-457200">
              <a:buFont typeface="Times New Roman" pitchFamily="18" charset="0"/>
              <a:buAutoNum type="alphaUcPeriod"/>
            </a:pPr>
            <a:r>
              <a:rPr lang="en-US">
                <a:latin typeface="Calibri" pitchFamily="34" charset="0"/>
              </a:rPr>
              <a:t>When a station is transmitting spread spectrum emissions</a:t>
            </a:r>
          </a:p>
          <a:p>
            <a:pPr marL="457200" indent="-457200">
              <a:buFont typeface="Times New Roman" pitchFamily="18" charset="0"/>
              <a:buAutoNum type="alphaUcPeriod"/>
            </a:pPr>
            <a:r>
              <a:rPr lang="en-US">
                <a:latin typeface="Calibri" pitchFamily="34" charset="0"/>
              </a:rPr>
              <a:t>All these choices are correct</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G1E04 (D) [97.13(b), 97.303, 97.311(b)] Page 3-8</a:t>
            </a:r>
            <a:endParaRPr lang="en-US" sz="1600" b="1">
              <a:solidFill>
                <a:schemeClr val="bg1"/>
              </a:solidFill>
            </a:endParaRPr>
          </a:p>
        </p:txBody>
      </p:sp>
      <p:sp>
        <p:nvSpPr>
          <p:cNvPr id="73732"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98CD52A8-9586-4BD4-9229-0AADDF53FB24}" type="slidenum">
              <a:rPr lang="en-US" b="1">
                <a:solidFill>
                  <a:schemeClr val="bg1"/>
                </a:solidFill>
              </a:rPr>
              <a:pPr algn="r"/>
              <a:t>59</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7"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Regulatory Agencies (cont.)</a:t>
            </a:r>
          </a:p>
        </p:txBody>
      </p:sp>
      <p:sp>
        <p:nvSpPr>
          <p:cNvPr id="3" name="Content Placeholder 2"/>
          <p:cNvSpPr>
            <a:spLocks noGrp="1"/>
          </p:cNvSpPr>
          <p:nvPr>
            <p:ph idx="1"/>
          </p:nvPr>
        </p:nvSpPr>
        <p:spPr bwMode="auto">
          <a:xfrm>
            <a:off x="609600" y="2362200"/>
            <a:ext cx="10972800" cy="4187825"/>
          </a:xfrm>
          <a:noFill/>
          <a:ln>
            <a:miter lim="800000"/>
            <a:headEnd/>
            <a:tailEnd/>
          </a:ln>
        </p:spPr>
        <p:txBody>
          <a:bodyPr vert="horz" wrap="square" lIns="91440" tIns="45720" rIns="91440" bIns="45720" numCol="1" anchor="t" anchorCtr="0" compatLnSpc="1">
            <a:prstTxWarp prst="textNoShape">
              <a:avLst/>
            </a:prstTxWarp>
          </a:bodyPr>
          <a:lstStyle/>
          <a:p>
            <a:r>
              <a:rPr lang="en-US" dirty="0"/>
              <a:t>FCC: Federal Communication Commission</a:t>
            </a:r>
          </a:p>
          <a:p>
            <a:pPr lvl="1"/>
            <a:r>
              <a:rPr lang="en-US" dirty="0"/>
              <a:t>Governed by Electronic Code of Federal Regulations Part 97</a:t>
            </a:r>
          </a:p>
          <a:p>
            <a:pPr lvl="2">
              <a:buClr>
                <a:schemeClr val="tx1"/>
              </a:buClr>
            </a:pPr>
            <a:r>
              <a:rPr lang="en-US" dirty="0">
                <a:hlinkClick r:id="rId2">
                  <a:extLst>
                    <a:ext uri="{A12FA001-AC4F-418D-AE19-62706E023703}">
                      <ahyp:hlinkClr xmlns:ahyp="http://schemas.microsoft.com/office/drawing/2018/hyperlinkcolor" val="tx"/>
                    </a:ext>
                  </a:extLst>
                </a:hlinkClick>
              </a:rPr>
              <a:t>http://www.arrl.org/part-97-amateur-radio</a:t>
            </a:r>
            <a:endParaRPr lang="en-US" dirty="0"/>
          </a:p>
          <a:p>
            <a:pPr lvl="1"/>
            <a:r>
              <a:rPr lang="en-US" dirty="0"/>
              <a:t>Charged with writing and administering rules for US amateurs</a:t>
            </a:r>
          </a:p>
          <a:p>
            <a:pPr lvl="1"/>
            <a:r>
              <a:rPr lang="en-US" dirty="0"/>
              <a:t>FCC jurisdiction includes all US states, possessions, territories, and US-flagged vessels in international waters</a:t>
            </a:r>
          </a:p>
          <a:p>
            <a:pPr lvl="2"/>
            <a:r>
              <a:rPr lang="en-US" dirty="0"/>
              <a:t>Note that this includes some US territories in Region 3 (American Samoa, Guam, etc.). These have the same rules as amateurs in Region 2.</a:t>
            </a:r>
          </a:p>
        </p:txBody>
      </p:sp>
      <p:sp>
        <p:nvSpPr>
          <p:cNvPr id="19459" name="TextBox 3"/>
          <p:cNvSpPr txBox="1">
            <a:spLocks noChangeArrowheads="1"/>
          </p:cNvSpPr>
          <p:nvPr/>
        </p:nvSpPr>
        <p:spPr bwMode="auto">
          <a:xfrm>
            <a:off x="11658600" y="6477000"/>
            <a:ext cx="533400" cy="338138"/>
          </a:xfrm>
          <a:prstGeom prst="rect">
            <a:avLst/>
          </a:prstGeom>
          <a:noFill/>
          <a:ln w="9525">
            <a:noFill/>
            <a:miter lim="800000"/>
            <a:headEnd/>
            <a:tailEnd/>
          </a:ln>
        </p:spPr>
        <p:txBody>
          <a:bodyPr>
            <a:spAutoFit/>
          </a:bodyPr>
          <a:lstStyle/>
          <a:p>
            <a:pPr algn="r"/>
            <a:fld id="{05DDF094-762B-4986-BEFB-74E5193ACA85}" type="slidenum">
              <a:rPr lang="en-US" sz="1600">
                <a:solidFill>
                  <a:schemeClr val="bg1"/>
                </a:solidFill>
              </a:rPr>
              <a:pPr algn="r"/>
              <a:t>6</a:t>
            </a:fld>
            <a:endParaRPr lang="en-US" sz="160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4753"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In what part of the 13-centimeter band may an amateur station communicate with non-licensed Wi-Fi stations?</a:t>
            </a:r>
          </a:p>
        </p:txBody>
      </p:sp>
      <p:sp>
        <p:nvSpPr>
          <p:cNvPr id="74754" name="Text Placeholder 2"/>
          <p:cNvSpPr>
            <a:spLocks noGrp="1"/>
          </p:cNvSpPr>
          <p:nvPr>
            <p:ph type="body" idx="1"/>
          </p:nvPr>
        </p:nvSpPr>
        <p:spPr bwMode="auto">
          <a:xfrm>
            <a:off x="609600" y="3124200"/>
            <a:ext cx="10972800" cy="30019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Anywhere in the band</a:t>
            </a:r>
          </a:p>
          <a:p>
            <a:pPr marL="457200" indent="-457200">
              <a:buFont typeface="Times New Roman" pitchFamily="18" charset="0"/>
              <a:buAutoNum type="alphaUcPeriod"/>
            </a:pPr>
            <a:r>
              <a:rPr lang="en-US">
                <a:latin typeface="Calibri" pitchFamily="34" charset="0"/>
              </a:rPr>
              <a:t>Channels 1 through 4</a:t>
            </a:r>
          </a:p>
          <a:p>
            <a:pPr marL="457200" indent="-457200">
              <a:buFont typeface="Times New Roman" pitchFamily="18" charset="0"/>
              <a:buAutoNum type="alphaUcPeriod"/>
            </a:pPr>
            <a:r>
              <a:rPr lang="en-US">
                <a:latin typeface="Calibri" pitchFamily="34" charset="0"/>
              </a:rPr>
              <a:t>Channels 42 through 45</a:t>
            </a:r>
          </a:p>
          <a:p>
            <a:pPr marL="457200" indent="-457200">
              <a:buFont typeface="Times New Roman" pitchFamily="18" charset="0"/>
              <a:buAutoNum type="alphaUcPeriod"/>
            </a:pPr>
            <a:r>
              <a:rPr lang="en-US">
                <a:latin typeface="Calibri" pitchFamily="34" charset="0"/>
              </a:rPr>
              <a:t>No part</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G1E07 (D) [97.111] Page 3-8</a:t>
            </a:r>
            <a:endParaRPr lang="en-US" sz="1600" b="1">
              <a:solidFill>
                <a:schemeClr val="bg1"/>
              </a:solidFill>
            </a:endParaRPr>
          </a:p>
        </p:txBody>
      </p:sp>
      <p:sp>
        <p:nvSpPr>
          <p:cNvPr id="74756"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F77EAB88-F634-47DD-9FF9-023324B76C3A}" type="slidenum">
              <a:rPr lang="en-US" b="1">
                <a:solidFill>
                  <a:schemeClr val="bg1"/>
                </a:solidFill>
              </a:rPr>
              <a:pPr algn="r"/>
              <a:t>60</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5777"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Why should an amateur operator normally avoid transmitting on 14.100, 18.110, 21.150, 24. 930 and 28.200 MHz?</a:t>
            </a:r>
          </a:p>
        </p:txBody>
      </p:sp>
      <p:sp>
        <p:nvSpPr>
          <p:cNvPr id="75778" name="Text Placeholder 2"/>
          <p:cNvSpPr>
            <a:spLocks noGrp="1"/>
          </p:cNvSpPr>
          <p:nvPr>
            <p:ph type="body" idx="1"/>
          </p:nvPr>
        </p:nvSpPr>
        <p:spPr bwMode="auto">
          <a:xfrm>
            <a:off x="609600" y="3124200"/>
            <a:ext cx="10972800" cy="30019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A system of propagation beacon stations operates on those frequencies</a:t>
            </a:r>
          </a:p>
          <a:p>
            <a:pPr marL="457200" indent="-457200">
              <a:buFont typeface="Times New Roman" pitchFamily="18" charset="0"/>
              <a:buAutoNum type="alphaUcPeriod"/>
            </a:pPr>
            <a:r>
              <a:rPr lang="en-US">
                <a:latin typeface="Calibri" pitchFamily="34" charset="0"/>
              </a:rPr>
              <a:t>A system of automatic digital stations operates on those frequencies</a:t>
            </a:r>
          </a:p>
          <a:p>
            <a:pPr marL="457200" indent="-457200">
              <a:buFont typeface="Times New Roman" pitchFamily="18" charset="0"/>
              <a:buAutoNum type="alphaUcPeriod"/>
            </a:pPr>
            <a:r>
              <a:rPr lang="en-US">
                <a:latin typeface="Calibri" pitchFamily="34" charset="0"/>
              </a:rPr>
              <a:t>These frequencies are set aside for emergency operations</a:t>
            </a:r>
          </a:p>
          <a:p>
            <a:pPr marL="457200" indent="-457200">
              <a:buFont typeface="Times New Roman" pitchFamily="18" charset="0"/>
              <a:buAutoNum type="alphaUcPeriod"/>
            </a:pPr>
            <a:r>
              <a:rPr lang="en-US">
                <a:latin typeface="Calibri" pitchFamily="34" charset="0"/>
              </a:rPr>
              <a:t>These frequencies are set aside for bulletins from the FCC</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G1E10 (A) [97.101] Page 3-10</a:t>
            </a:r>
            <a:endParaRPr lang="en-US" sz="1600" b="1">
              <a:solidFill>
                <a:schemeClr val="bg1"/>
              </a:solidFill>
            </a:endParaRPr>
          </a:p>
        </p:txBody>
      </p:sp>
      <p:sp>
        <p:nvSpPr>
          <p:cNvPr id="75780"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1291027D-70AB-440E-9632-FBBA3867C8FB}" type="slidenum">
              <a:rPr lang="en-US" b="1">
                <a:solidFill>
                  <a:schemeClr val="bg1"/>
                </a:solidFill>
              </a:rPr>
              <a:pPr algn="r"/>
              <a:t>61</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6801"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On what band do amateurs share channels with the unlicensed Wi-Fi service?</a:t>
            </a:r>
          </a:p>
        </p:txBody>
      </p:sp>
      <p:sp>
        <p:nvSpPr>
          <p:cNvPr id="76802" name="Text Placeholder 2"/>
          <p:cNvSpPr>
            <a:spLocks noGrp="1"/>
          </p:cNvSpPr>
          <p:nvPr>
            <p:ph type="body" idx="1"/>
          </p:nvPr>
        </p:nvSpPr>
        <p:spPr bwMode="auto">
          <a:xfrm>
            <a:off x="609600" y="3124200"/>
            <a:ext cx="10972800" cy="30019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432 MHz</a:t>
            </a:r>
          </a:p>
          <a:p>
            <a:pPr marL="457200" indent="-457200">
              <a:buFont typeface="Times New Roman" pitchFamily="18" charset="0"/>
              <a:buAutoNum type="alphaUcPeriod"/>
            </a:pPr>
            <a:r>
              <a:rPr lang="en-US">
                <a:latin typeface="Calibri" pitchFamily="34" charset="0"/>
              </a:rPr>
              <a:t>902 MHz</a:t>
            </a:r>
          </a:p>
          <a:p>
            <a:pPr marL="457200" indent="-457200">
              <a:buFont typeface="Times New Roman" pitchFamily="18" charset="0"/>
              <a:buAutoNum type="alphaUcPeriod"/>
            </a:pPr>
            <a:r>
              <a:rPr lang="en-US">
                <a:latin typeface="Calibri" pitchFamily="34" charset="0"/>
              </a:rPr>
              <a:t>2.4 GHz</a:t>
            </a:r>
          </a:p>
          <a:p>
            <a:pPr marL="457200" indent="-457200">
              <a:buFont typeface="Times New Roman" pitchFamily="18" charset="0"/>
              <a:buAutoNum type="alphaUcPeriod"/>
            </a:pPr>
            <a:r>
              <a:rPr lang="en-US">
                <a:latin typeface="Calibri" pitchFamily="34" charset="0"/>
              </a:rPr>
              <a:t>10.7 GHz</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G8C01 (C) Page 3-8</a:t>
            </a:r>
            <a:endParaRPr lang="en-US" sz="1600" b="1">
              <a:solidFill>
                <a:schemeClr val="bg1"/>
              </a:solidFill>
            </a:endParaRPr>
          </a:p>
        </p:txBody>
      </p:sp>
      <p:sp>
        <p:nvSpPr>
          <p:cNvPr id="76804"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11D915B1-66DE-44D3-9383-121D74A67989}" type="slidenum">
              <a:rPr lang="en-US" b="1">
                <a:solidFill>
                  <a:schemeClr val="bg1"/>
                </a:solidFill>
              </a:rPr>
              <a:pPr algn="r"/>
              <a:t>62</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Third-Party Traffic</a:t>
            </a:r>
          </a:p>
        </p:txBody>
      </p:sp>
      <p:sp>
        <p:nvSpPr>
          <p:cNvPr id="3" name="Content Placeholder 2"/>
          <p:cNvSpPr>
            <a:spLocks noGrp="1"/>
          </p:cNvSpPr>
          <p:nvPr>
            <p:ph idx="1"/>
          </p:nvPr>
        </p:nvSpPr>
        <p:spPr bwMode="auto">
          <a:xfrm>
            <a:off x="609600" y="2362200"/>
            <a:ext cx="10972800" cy="4187825"/>
          </a:xfrm>
          <a:noFill/>
          <a:ln>
            <a:miter lim="800000"/>
            <a:headEnd/>
            <a:tailEnd/>
          </a:ln>
        </p:spPr>
        <p:txBody>
          <a:bodyPr vert="horz" wrap="square" lIns="91440" tIns="45720" rIns="91440" bIns="45720" numCol="1" anchor="t" anchorCtr="0" compatLnSpc="1">
            <a:prstTxWarp prst="textNoShape">
              <a:avLst/>
            </a:prstTxWarp>
          </a:bodyPr>
          <a:lstStyle/>
          <a:p>
            <a:r>
              <a:rPr lang="en-US" dirty="0"/>
              <a:t>Definition: Sending messages on behalf of someone else who is not an amateur</a:t>
            </a:r>
          </a:p>
          <a:p>
            <a:r>
              <a:rPr lang="en-US" dirty="0"/>
              <a:t>Foreign governments have an interest in limiting this because it bypasses normal Internet, telephone, and postal systems</a:t>
            </a:r>
          </a:p>
          <a:p>
            <a:r>
              <a:rPr lang="en-US" dirty="0"/>
              <a:t>FCC recognizes the value … wants people trained to provide effective emergency communications</a:t>
            </a:r>
          </a:p>
          <a:p>
            <a:r>
              <a:rPr lang="en-US" dirty="0"/>
              <a:t>Handling 3</a:t>
            </a:r>
            <a:r>
              <a:rPr lang="en-US" baseline="30000" dirty="0"/>
              <a:t>rd</a:t>
            </a:r>
            <a:r>
              <a:rPr lang="en-US" dirty="0"/>
              <a:t> party messages is called </a:t>
            </a:r>
            <a:r>
              <a:rPr lang="en-US" i="1" dirty="0">
                <a:solidFill>
                  <a:srgbClr val="C00000"/>
                </a:solidFill>
              </a:rPr>
              <a:t>passing traffic</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Third-Party Traffic (cont.)</a:t>
            </a:r>
          </a:p>
        </p:txBody>
      </p:sp>
      <p:sp>
        <p:nvSpPr>
          <p:cNvPr id="3" name="Content Placeholder 2"/>
          <p:cNvSpPr>
            <a:spLocks noGrp="1"/>
          </p:cNvSpPr>
          <p:nvPr>
            <p:ph idx="1"/>
          </p:nvPr>
        </p:nvSpPr>
        <p:spPr bwMode="auto">
          <a:xfrm>
            <a:off x="609600" y="1981200"/>
            <a:ext cx="10972800" cy="4343400"/>
          </a:xfrm>
          <a:noFill/>
          <a:ln>
            <a:miter lim="800000"/>
            <a:headEnd/>
            <a:tailEnd/>
          </a:ln>
        </p:spPr>
        <p:txBody>
          <a:bodyPr vert="horz" wrap="square" lIns="91440" tIns="45720" rIns="91440" bIns="45720" numCol="1" anchor="t" anchorCtr="0" compatLnSpc="1">
            <a:prstTxWarp prst="textNoShape">
              <a:avLst/>
            </a:prstTxWarp>
          </a:bodyPr>
          <a:lstStyle/>
          <a:p>
            <a:r>
              <a:rPr lang="en-US" dirty="0"/>
              <a:t>3</a:t>
            </a:r>
            <a:r>
              <a:rPr lang="en-US" baseline="30000" dirty="0"/>
              <a:t>rd</a:t>
            </a:r>
            <a:r>
              <a:rPr lang="en-US" dirty="0"/>
              <a:t> party traffic must be exchanged between amateur stations operating under FCC rules … </a:t>
            </a:r>
          </a:p>
          <a:p>
            <a:pPr lvl="1"/>
            <a:r>
              <a:rPr lang="en-US" dirty="0"/>
              <a:t>Non-commercial </a:t>
            </a:r>
          </a:p>
          <a:p>
            <a:pPr lvl="1"/>
            <a:r>
              <a:rPr lang="en-US" dirty="0"/>
              <a:t>Either be personal and unimportant OR relating to emergencies or disaster relief</a:t>
            </a:r>
          </a:p>
          <a:p>
            <a:r>
              <a:rPr lang="en-US" dirty="0"/>
              <a:t>3</a:t>
            </a:r>
            <a:r>
              <a:rPr lang="en-US" baseline="30000" dirty="0"/>
              <a:t>rd</a:t>
            </a:r>
            <a:r>
              <a:rPr lang="en-US" dirty="0"/>
              <a:t> Party is the person or entity on whose behalf the message is being sent (may be an organization)</a:t>
            </a:r>
          </a:p>
          <a:p>
            <a:r>
              <a:rPr lang="en-US" dirty="0"/>
              <a:t>3</a:t>
            </a:r>
            <a:r>
              <a:rPr lang="en-US" baseline="30000" dirty="0"/>
              <a:t>rd</a:t>
            </a:r>
            <a:r>
              <a:rPr lang="en-US" dirty="0"/>
              <a:t> Party does not need to be present</a:t>
            </a:r>
          </a:p>
        </p:txBody>
      </p:sp>
      <p:sp>
        <p:nvSpPr>
          <p:cNvPr id="4" name="TextBox 3"/>
          <p:cNvSpPr txBox="1"/>
          <p:nvPr/>
        </p:nvSpPr>
        <p:spPr>
          <a:xfrm>
            <a:off x="990600" y="6400800"/>
            <a:ext cx="7543800" cy="369888"/>
          </a:xfrm>
          <a:prstGeom prst="rect">
            <a:avLst/>
          </a:prstGeom>
          <a:solidFill>
            <a:schemeClr val="bg1">
              <a:lumMod val="85000"/>
            </a:schemeClr>
          </a:solidFill>
          <a:ln>
            <a:solidFill>
              <a:schemeClr val="tx1"/>
            </a:solidFill>
          </a:ln>
        </p:spPr>
        <p:txBody>
          <a:bodyPr>
            <a:spAutoFit/>
          </a:bodyPr>
          <a:lstStyle/>
          <a:p>
            <a:pPr fontAlgn="auto">
              <a:spcBef>
                <a:spcPts val="0"/>
              </a:spcBef>
              <a:spcAft>
                <a:spcPts val="0"/>
              </a:spcAft>
              <a:defRPr/>
            </a:pPr>
            <a:r>
              <a:rPr lang="en-US" dirty="0">
                <a:solidFill>
                  <a:srgbClr val="C00000"/>
                </a:solidFill>
                <a:latin typeface="Arial" panose="020B0604020202020204" pitchFamily="34" charset="0"/>
                <a:cs typeface="Arial" panose="020B0604020202020204" pitchFamily="34" charset="0"/>
              </a:rPr>
              <a:t>MORE INFO:  https://www.arrl.org/third-party-operating-agreements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14" presetClass="entr" presetSubtype="10" fill="hold" grpId="0" nodeType="click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randombar(horizontal)">
                                      <p:cBhvr>
                                        <p:cTn id="3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Title 1"/>
          <p:cNvSpPr>
            <a:spLocks noGrp="1"/>
          </p:cNvSpPr>
          <p:nvPr>
            <p:ph type="title"/>
          </p:nvPr>
        </p:nvSpPr>
        <p:spPr bwMode="auto">
          <a:xfrm>
            <a:off x="533400" y="2667000"/>
            <a:ext cx="10972800" cy="1143000"/>
          </a:xfrm>
          <a:noFill/>
          <a:ln>
            <a:miter lim="800000"/>
            <a:headEnd/>
            <a:tailEnd/>
          </a:ln>
        </p:spPr>
        <p:txBody>
          <a:bodyPr vert="horz" wrap="square" lIns="91440" tIns="45720" rIns="91440" bIns="45720" numCol="1" anchor="t" anchorCtr="0" compatLnSpc="1">
            <a:prstTxWarp prst="textNoShape">
              <a:avLst/>
            </a:prstTxWarp>
          </a:bodyPr>
          <a:lstStyle/>
          <a:p>
            <a:r>
              <a:rPr lang="en-US" b="1">
                <a:solidFill>
                  <a:srgbClr val="CC3300"/>
                </a:solidFill>
              </a:rPr>
              <a:t>PRACTICE QUESTIONS</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Which of the following would disqualify a third party from participating in stating a message over an amateur station?</a:t>
            </a:r>
          </a:p>
        </p:txBody>
      </p:sp>
      <p:sp>
        <p:nvSpPr>
          <p:cNvPr id="80898" name="Text Placeholder 2"/>
          <p:cNvSpPr>
            <a:spLocks noGrp="1"/>
          </p:cNvSpPr>
          <p:nvPr>
            <p:ph type="body" idx="1"/>
          </p:nvPr>
        </p:nvSpPr>
        <p:spPr bwMode="auto">
          <a:xfrm>
            <a:off x="609600" y="3124200"/>
            <a:ext cx="10972800" cy="30019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The third party’s amateur license has been revoked and not reinstated</a:t>
            </a:r>
          </a:p>
          <a:p>
            <a:pPr marL="457200" indent="-457200">
              <a:buFont typeface="Times New Roman" pitchFamily="18" charset="0"/>
              <a:buAutoNum type="alphaUcPeriod"/>
            </a:pPr>
            <a:r>
              <a:rPr lang="en-US">
                <a:latin typeface="Calibri" pitchFamily="34" charset="0"/>
              </a:rPr>
              <a:t>The third party is not a U.S. citizen</a:t>
            </a:r>
          </a:p>
          <a:p>
            <a:pPr marL="457200" indent="-457200">
              <a:buFont typeface="Times New Roman" pitchFamily="18" charset="0"/>
              <a:buAutoNum type="alphaUcPeriod"/>
            </a:pPr>
            <a:r>
              <a:rPr lang="en-US">
                <a:latin typeface="Calibri" pitchFamily="34" charset="0"/>
              </a:rPr>
              <a:t>The third party is a licensed amateur</a:t>
            </a:r>
          </a:p>
          <a:p>
            <a:pPr marL="457200" indent="-457200">
              <a:buFont typeface="Times New Roman" pitchFamily="18" charset="0"/>
              <a:buAutoNum type="alphaUcPeriod"/>
            </a:pPr>
            <a:r>
              <a:rPr lang="en-US">
                <a:latin typeface="Calibri" pitchFamily="34" charset="0"/>
              </a:rPr>
              <a:t>The third party is speaking in a language other than English</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G1E01 (A) [97.115(b) (2)] Page 3-11</a:t>
            </a:r>
            <a:endParaRPr lang="en-US" sz="1600" b="1">
              <a:solidFill>
                <a:schemeClr val="bg1"/>
              </a:solidFill>
            </a:endParaRPr>
          </a:p>
        </p:txBody>
      </p:sp>
      <p:sp>
        <p:nvSpPr>
          <p:cNvPr id="80900"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58AFC341-166F-4E43-AB2B-D58F7BA3619B}" type="slidenum">
              <a:rPr lang="en-US" b="1">
                <a:solidFill>
                  <a:schemeClr val="bg1"/>
                </a:solidFill>
              </a:rPr>
              <a:pPr algn="r"/>
              <a:t>66</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types of messages for a third party in another country may be transmitted by an amateur station?</a:t>
            </a:r>
          </a:p>
        </p:txBody>
      </p:sp>
      <p:sp>
        <p:nvSpPr>
          <p:cNvPr id="81922" name="Text Placeholder 2"/>
          <p:cNvSpPr>
            <a:spLocks noGrp="1"/>
          </p:cNvSpPr>
          <p:nvPr>
            <p:ph type="body" idx="1"/>
          </p:nvPr>
        </p:nvSpPr>
        <p:spPr bwMode="auto">
          <a:xfrm>
            <a:off x="609600" y="3124200"/>
            <a:ext cx="10972800" cy="30019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Any message, as long as the amateur operator is not paid</a:t>
            </a:r>
          </a:p>
          <a:p>
            <a:pPr marL="457200" indent="-457200">
              <a:buFont typeface="Times New Roman" pitchFamily="18" charset="0"/>
              <a:buAutoNum type="alphaUcPeriod"/>
            </a:pPr>
            <a:r>
              <a:rPr lang="en-US">
                <a:latin typeface="Calibri" pitchFamily="34" charset="0"/>
              </a:rPr>
              <a:t>Only messages for other licensed amateurs</a:t>
            </a:r>
          </a:p>
          <a:p>
            <a:pPr marL="457200" indent="-457200">
              <a:buFont typeface="Times New Roman" pitchFamily="18" charset="0"/>
              <a:buAutoNum type="alphaUcPeriod"/>
            </a:pPr>
            <a:r>
              <a:rPr lang="en-US">
                <a:latin typeface="Calibri" pitchFamily="34" charset="0"/>
              </a:rPr>
              <a:t>Only messages relating to Amateur Radio or remarks of a personal character, or messages relating to emergencies or disaster relief</a:t>
            </a:r>
          </a:p>
          <a:p>
            <a:pPr marL="457200" indent="-457200">
              <a:buFont typeface="Times New Roman" pitchFamily="18" charset="0"/>
              <a:buAutoNum type="alphaUcPeriod"/>
            </a:pPr>
            <a:r>
              <a:rPr lang="en-US">
                <a:latin typeface="Calibri" pitchFamily="34" charset="0"/>
              </a:rPr>
              <a:t>Any messages, as long as the text of the message is recorded in the station log</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G1E05 (C) [97.115(a)  (2),97.117] Page 3-11</a:t>
            </a:r>
            <a:endParaRPr lang="en-US" sz="1600" b="1">
              <a:solidFill>
                <a:schemeClr val="bg1"/>
              </a:solidFill>
            </a:endParaRPr>
          </a:p>
        </p:txBody>
      </p:sp>
      <p:sp>
        <p:nvSpPr>
          <p:cNvPr id="81924"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31687451-DB26-4669-8003-45865153294F}" type="slidenum">
              <a:rPr lang="en-US" b="1">
                <a:solidFill>
                  <a:schemeClr val="bg1"/>
                </a:solidFill>
              </a:rPr>
              <a:pPr algn="r"/>
              <a:t>67</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Prohibited and Restricted Communications</a:t>
            </a:r>
          </a:p>
        </p:txBody>
      </p:sp>
      <p:sp>
        <p:nvSpPr>
          <p:cNvPr id="3" name="Content Placeholder 2"/>
          <p:cNvSpPr>
            <a:spLocks noGrp="1"/>
          </p:cNvSpPr>
          <p:nvPr>
            <p:ph idx="1"/>
          </p:nvPr>
        </p:nvSpPr>
        <p:spPr bwMode="auto">
          <a:xfrm>
            <a:off x="587375" y="2362200"/>
            <a:ext cx="11071225" cy="4187825"/>
          </a:xfrm>
          <a:noFill/>
          <a:ln>
            <a:miter lim="800000"/>
            <a:headEnd/>
            <a:tailEnd/>
          </a:ln>
        </p:spPr>
        <p:txBody>
          <a:bodyPr vert="horz" wrap="square" lIns="91440" tIns="45720" rIns="91440" bIns="45720" numCol="1" anchor="t" anchorCtr="0" compatLnSpc="1">
            <a:prstTxWarp prst="textNoShape">
              <a:avLst/>
            </a:prstTxWarp>
          </a:bodyPr>
          <a:lstStyle/>
          <a:p>
            <a:r>
              <a:rPr lang="en-US"/>
              <a:t>One-way transmissions not permitted, except for </a:t>
            </a:r>
            <a:r>
              <a:rPr lang="en-US" i="1">
                <a:solidFill>
                  <a:srgbClr val="C00000"/>
                </a:solidFill>
              </a:rPr>
              <a:t>code practice</a:t>
            </a:r>
          </a:p>
          <a:p>
            <a:r>
              <a:rPr lang="en-US"/>
              <a:t>Can’t retransmit a broadcast, except for weather or propagation predictions from US government stations (as long as it’s occasional)</a:t>
            </a:r>
          </a:p>
          <a:p>
            <a:r>
              <a:rPr lang="en-US"/>
              <a:t>Codes intended to obscure meanings of messages are prohibited</a:t>
            </a:r>
          </a:p>
          <a:p>
            <a:endParaRPr lang="en-US"/>
          </a:p>
          <a:p>
            <a:endParaRPr lang="en-US"/>
          </a:p>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Title 1"/>
          <p:cNvSpPr>
            <a:spLocks noGrp="1"/>
          </p:cNvSpPr>
          <p:nvPr>
            <p:ph type="title"/>
          </p:nvPr>
        </p:nvSpPr>
        <p:spPr bwMode="auto">
          <a:xfrm>
            <a:off x="533400" y="2667000"/>
            <a:ext cx="10972800" cy="1143000"/>
          </a:xfrm>
          <a:noFill/>
          <a:ln>
            <a:miter lim="800000"/>
            <a:headEnd/>
            <a:tailEnd/>
          </a:ln>
        </p:spPr>
        <p:txBody>
          <a:bodyPr vert="horz" wrap="square" lIns="91440" tIns="45720" rIns="91440" bIns="45720" numCol="1" anchor="t" anchorCtr="0" compatLnSpc="1">
            <a:prstTxWarp prst="textNoShape">
              <a:avLst/>
            </a:prstTxWarp>
          </a:bodyPr>
          <a:lstStyle/>
          <a:p>
            <a:r>
              <a:rPr lang="en-US" b="1">
                <a:solidFill>
                  <a:srgbClr val="CC3300"/>
                </a:solidFill>
              </a:rPr>
              <a:t>PRACTICE QUESTIONS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FCC Volunteer Monitoring Program</a:t>
            </a:r>
          </a:p>
        </p:txBody>
      </p:sp>
      <p:sp>
        <p:nvSpPr>
          <p:cNvPr id="3" name="Content Placeholder 2"/>
          <p:cNvSpPr>
            <a:spLocks noGrp="1"/>
          </p:cNvSpPr>
          <p:nvPr>
            <p:ph idx="1"/>
          </p:nvPr>
        </p:nvSpPr>
        <p:spPr bwMode="auto">
          <a:xfrm>
            <a:off x="609600" y="2170113"/>
            <a:ext cx="10972800" cy="4379912"/>
          </a:xfrm>
          <a:noFill/>
          <a:ln>
            <a:miter lim="800000"/>
            <a:headEnd/>
            <a:tailEnd/>
          </a:ln>
        </p:spPr>
        <p:txBody>
          <a:bodyPr vert="horz" wrap="square" lIns="91440" tIns="45720" rIns="91440" bIns="45720" numCol="1" anchor="t" anchorCtr="0" compatLnSpc="1">
            <a:prstTxWarp prst="textNoShape">
              <a:avLst/>
            </a:prstTxWarp>
          </a:bodyPr>
          <a:lstStyle/>
          <a:p>
            <a:r>
              <a:rPr lang="en-US"/>
              <a:t>Amateur Radio Service is self-policing</a:t>
            </a:r>
          </a:p>
          <a:p>
            <a:r>
              <a:rPr lang="en-US"/>
              <a:t>ARRL created the Amateur Auxiliary in 1982 so amateurs could assist FCC with enforcement  (Official Observers) and interference issues (Local Interference Committees)</a:t>
            </a:r>
          </a:p>
          <a:p>
            <a:r>
              <a:rPr lang="en-US"/>
              <a:t>Official Observer Program changed to Volunteer Monitoring Program (VMP) in 2018 … </a:t>
            </a:r>
            <a:r>
              <a:rPr lang="en-US" u="sng"/>
              <a:t>Goal</a:t>
            </a:r>
            <a:r>
              <a:rPr lang="en-US"/>
              <a:t>: self-regulation &amp; compliance</a:t>
            </a:r>
          </a:p>
          <a:p>
            <a:r>
              <a:rPr lang="en-US"/>
              <a:t>VMP made up of volunteer amateurs, monitoring airwaves for rules violations</a:t>
            </a:r>
          </a:p>
        </p:txBody>
      </p:sp>
      <p:sp>
        <p:nvSpPr>
          <p:cNvPr id="20483" name="TextBox 3"/>
          <p:cNvSpPr txBox="1">
            <a:spLocks noChangeArrowheads="1"/>
          </p:cNvSpPr>
          <p:nvPr/>
        </p:nvSpPr>
        <p:spPr bwMode="auto">
          <a:xfrm>
            <a:off x="11658600" y="6477000"/>
            <a:ext cx="533400" cy="338138"/>
          </a:xfrm>
          <a:prstGeom prst="rect">
            <a:avLst/>
          </a:prstGeom>
          <a:noFill/>
          <a:ln w="9525">
            <a:noFill/>
            <a:miter lim="800000"/>
            <a:headEnd/>
            <a:tailEnd/>
          </a:ln>
        </p:spPr>
        <p:txBody>
          <a:bodyPr>
            <a:spAutoFit/>
          </a:bodyPr>
          <a:lstStyle/>
          <a:p>
            <a:pPr algn="r"/>
            <a:fld id="{B5807AB4-FC37-4647-B1BB-EA9A39C98AA5}" type="slidenum">
              <a:rPr lang="en-US" sz="1600">
                <a:solidFill>
                  <a:schemeClr val="bg1"/>
                </a:solidFill>
              </a:rPr>
              <a:pPr algn="r"/>
              <a:t>7</a:t>
            </a:fld>
            <a:endParaRPr lang="en-US" sz="160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Which of the following transmissions is permitted?</a:t>
            </a:r>
          </a:p>
        </p:txBody>
      </p:sp>
      <p:sp>
        <p:nvSpPr>
          <p:cNvPr id="84994" name="Text Placeholder 2"/>
          <p:cNvSpPr>
            <a:spLocks noGrp="1"/>
          </p:cNvSpPr>
          <p:nvPr>
            <p:ph type="body" idx="1"/>
          </p:nvPr>
        </p:nvSpPr>
        <p:spPr bwMode="auto">
          <a:xfrm>
            <a:off x="609600" y="3124200"/>
            <a:ext cx="10972800" cy="30019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Unidentified transmissions for test purposes only</a:t>
            </a:r>
          </a:p>
          <a:p>
            <a:pPr marL="457200" indent="-457200">
              <a:buFont typeface="Times New Roman" pitchFamily="18" charset="0"/>
              <a:buAutoNum type="alphaUcPeriod"/>
            </a:pPr>
            <a:r>
              <a:rPr lang="en-US">
                <a:latin typeface="Calibri" pitchFamily="34" charset="0"/>
              </a:rPr>
              <a:t>Retransmission of other amateur station signals by any amateur station</a:t>
            </a:r>
          </a:p>
          <a:p>
            <a:pPr marL="457200" indent="-457200">
              <a:buFont typeface="Times New Roman" pitchFamily="18" charset="0"/>
              <a:buAutoNum type="alphaUcPeriod"/>
            </a:pPr>
            <a:r>
              <a:rPr lang="en-US">
                <a:latin typeface="Calibri" pitchFamily="34" charset="0"/>
              </a:rPr>
              <a:t>Occasional retransmission of weather and propagation forecast information from U.S. government stations</a:t>
            </a:r>
          </a:p>
          <a:p>
            <a:pPr marL="457200" indent="-457200">
              <a:buFont typeface="Times New Roman" pitchFamily="18" charset="0"/>
              <a:buAutoNum type="alphaUcPeriod"/>
            </a:pPr>
            <a:r>
              <a:rPr lang="en-US">
                <a:latin typeface="Calibri" pitchFamily="34" charset="0"/>
              </a:rPr>
              <a:t>Coded messages of any kind, if not intended to facilitate a criminal act</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fr-FR" sz="1600" b="1">
                <a:solidFill>
                  <a:schemeClr val="bg1"/>
                </a:solidFill>
              </a:rPr>
              <a:t>G1B04 (C) [97.113(c)] Page 3-13</a:t>
            </a:r>
            <a:endParaRPr lang="en-US" sz="1600" b="1">
              <a:solidFill>
                <a:schemeClr val="bg1"/>
              </a:solidFill>
            </a:endParaRPr>
          </a:p>
        </p:txBody>
      </p:sp>
      <p:sp>
        <p:nvSpPr>
          <p:cNvPr id="84996"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5C4A3AC4-8463-40D6-91F8-34D5EF15406E}" type="slidenum">
              <a:rPr lang="en-US" b="1">
                <a:solidFill>
                  <a:schemeClr val="bg1"/>
                </a:solidFill>
              </a:rPr>
              <a:pPr algn="r"/>
              <a:t>70</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Which of the following one-way transmissions are permitted?</a:t>
            </a:r>
          </a:p>
        </p:txBody>
      </p:sp>
      <p:sp>
        <p:nvSpPr>
          <p:cNvPr id="86018" name="Text Placeholder 2"/>
          <p:cNvSpPr>
            <a:spLocks noGrp="1"/>
          </p:cNvSpPr>
          <p:nvPr>
            <p:ph type="body" idx="1"/>
          </p:nvPr>
        </p:nvSpPr>
        <p:spPr bwMode="auto">
          <a:xfrm>
            <a:off x="457200" y="3124200"/>
            <a:ext cx="11353800" cy="30019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Unidentified test transmissions of less than one minute in duration</a:t>
            </a:r>
          </a:p>
          <a:p>
            <a:pPr marL="457200" indent="-457200">
              <a:buFont typeface="Times New Roman" pitchFamily="18" charset="0"/>
              <a:buAutoNum type="alphaUcPeriod"/>
            </a:pPr>
            <a:r>
              <a:rPr lang="en-US" dirty="0">
                <a:latin typeface="Calibri" pitchFamily="34" charset="0"/>
              </a:rPr>
              <a:t>Transmissions necessary to assist learning the International Morse code</a:t>
            </a:r>
          </a:p>
          <a:p>
            <a:pPr marL="457200" indent="-457200">
              <a:buFont typeface="Times New Roman" pitchFamily="18" charset="0"/>
              <a:buAutoNum type="alphaUcPeriod"/>
            </a:pPr>
            <a:r>
              <a:rPr lang="en-US" dirty="0">
                <a:latin typeface="Calibri" pitchFamily="34" charset="0"/>
              </a:rPr>
              <a:t>Regular transmissions offering equipment for sale, if intended for Amateur Radio use</a:t>
            </a:r>
          </a:p>
          <a:p>
            <a:pPr marL="457200" indent="-457200">
              <a:buFont typeface="Times New Roman" pitchFamily="18" charset="0"/>
              <a:buAutoNum type="alphaUcPeriod"/>
            </a:pPr>
            <a:r>
              <a:rPr lang="en-US" dirty="0">
                <a:latin typeface="Calibri" pitchFamily="34" charset="0"/>
              </a:rPr>
              <a:t>All these choices are correct</a:t>
            </a:r>
            <a:endParaRPr lang="pt-BR" dirty="0">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fr-FR" sz="1600" b="1">
                <a:solidFill>
                  <a:schemeClr val="bg1"/>
                </a:solidFill>
              </a:rPr>
              <a:t>G1B05 (B) [97.111((5)(b)] Page 3-13</a:t>
            </a:r>
            <a:endParaRPr lang="en-US" sz="1600" b="1">
              <a:solidFill>
                <a:schemeClr val="bg1"/>
              </a:solidFill>
            </a:endParaRPr>
          </a:p>
        </p:txBody>
      </p:sp>
      <p:sp>
        <p:nvSpPr>
          <p:cNvPr id="86020"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4AB204FC-D502-4EA0-A072-00F8613056F7}" type="slidenum">
              <a:rPr lang="en-US" b="1">
                <a:solidFill>
                  <a:schemeClr val="bg1"/>
                </a:solidFill>
              </a:rPr>
              <a:pPr algn="r"/>
              <a:t>71</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are the restrictions on the use of abbreviations or procedural signals in the Amateur Service?</a:t>
            </a:r>
          </a:p>
        </p:txBody>
      </p:sp>
      <p:sp>
        <p:nvSpPr>
          <p:cNvPr id="87042" name="Text Placeholder 2"/>
          <p:cNvSpPr>
            <a:spLocks noGrp="1"/>
          </p:cNvSpPr>
          <p:nvPr>
            <p:ph type="body" idx="1"/>
          </p:nvPr>
        </p:nvSpPr>
        <p:spPr bwMode="auto">
          <a:xfrm>
            <a:off x="609600" y="3124200"/>
            <a:ext cx="10972800" cy="30019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Only “Q” signals are permitted</a:t>
            </a:r>
          </a:p>
          <a:p>
            <a:pPr marL="457200" indent="-457200">
              <a:buFont typeface="Times New Roman" pitchFamily="18" charset="0"/>
              <a:buAutoNum type="alphaUcPeriod"/>
            </a:pPr>
            <a:r>
              <a:rPr lang="en-US">
                <a:latin typeface="Calibri" pitchFamily="34" charset="0"/>
              </a:rPr>
              <a:t>They may be used if they do not obscure the meaning of a message</a:t>
            </a:r>
          </a:p>
          <a:p>
            <a:pPr marL="457200" indent="-457200">
              <a:buFont typeface="Times New Roman" pitchFamily="18" charset="0"/>
              <a:buAutoNum type="alphaUcPeriod"/>
            </a:pPr>
            <a:r>
              <a:rPr lang="en-US">
                <a:latin typeface="Calibri" pitchFamily="34" charset="0"/>
              </a:rPr>
              <a:t>They are not permitted</a:t>
            </a:r>
          </a:p>
          <a:p>
            <a:pPr marL="457200" indent="-457200">
              <a:buFont typeface="Times New Roman" pitchFamily="18" charset="0"/>
              <a:buAutoNum type="alphaUcPeriod"/>
            </a:pPr>
            <a:r>
              <a:rPr lang="en-US">
                <a:latin typeface="Calibri" pitchFamily="34" charset="0"/>
              </a:rPr>
              <a:t>Only “10 codes” are permitted</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G1B07 (B) [97.113(a)(4)] Page 3-13</a:t>
            </a:r>
            <a:endParaRPr lang="en-US" sz="1600" b="1">
              <a:solidFill>
                <a:schemeClr val="bg1"/>
              </a:solidFill>
            </a:endParaRPr>
          </a:p>
        </p:txBody>
      </p:sp>
      <p:sp>
        <p:nvSpPr>
          <p:cNvPr id="87044"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7846C591-060E-4990-A149-0FDC3493A382}" type="slidenum">
              <a:rPr lang="en-US" b="1">
                <a:solidFill>
                  <a:schemeClr val="bg1"/>
                </a:solidFill>
              </a:rPr>
              <a:pPr algn="r"/>
              <a:t>72</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When is it permissible to communicate with amateur stations in countries outside the areas administered by the Federal Communications Commission?</a:t>
            </a:r>
          </a:p>
        </p:txBody>
      </p:sp>
      <p:sp>
        <p:nvSpPr>
          <p:cNvPr id="88066" name="Text Placeholder 2"/>
          <p:cNvSpPr>
            <a:spLocks noGrp="1"/>
          </p:cNvSpPr>
          <p:nvPr>
            <p:ph type="body" idx="1"/>
          </p:nvPr>
        </p:nvSpPr>
        <p:spPr bwMode="auto">
          <a:xfrm>
            <a:off x="609600" y="3124200"/>
            <a:ext cx="11201400" cy="30019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dirty="0">
                <a:latin typeface="Calibri" pitchFamily="34" charset="0"/>
              </a:rPr>
              <a:t>Only when the foreign country has a formal third-party agreement filed with the FCC</a:t>
            </a:r>
          </a:p>
          <a:p>
            <a:pPr marL="457200" indent="-457200">
              <a:buFont typeface="Times New Roman" pitchFamily="18" charset="0"/>
              <a:buAutoNum type="alphaUcPeriod"/>
            </a:pPr>
            <a:r>
              <a:rPr lang="en-US" dirty="0">
                <a:latin typeface="Calibri" pitchFamily="34" charset="0"/>
              </a:rPr>
              <a:t>When the contact is with amateurs in any country except those whose administrations have notified the ITU that they object to such communications</a:t>
            </a:r>
          </a:p>
          <a:p>
            <a:pPr marL="457200" indent="-457200">
              <a:buFont typeface="Times New Roman" pitchFamily="18" charset="0"/>
              <a:buAutoNum type="alphaUcPeriod"/>
            </a:pPr>
            <a:r>
              <a:rPr lang="en-US" dirty="0">
                <a:latin typeface="Calibri" pitchFamily="34" charset="0"/>
              </a:rPr>
              <a:t>When the contact is with amateurs in any country as long as the communication is conducted in  English</a:t>
            </a:r>
          </a:p>
          <a:p>
            <a:pPr marL="457200" indent="-457200">
              <a:buFont typeface="Times New Roman" pitchFamily="18" charset="0"/>
              <a:buAutoNum type="alphaUcPeriod"/>
            </a:pPr>
            <a:r>
              <a:rPr lang="en-US" dirty="0">
                <a:latin typeface="Calibri" pitchFamily="34" charset="0"/>
              </a:rPr>
              <a:t>Only when the foreign country is a member of the International Amateur Radio Union</a:t>
            </a:r>
            <a:endParaRPr lang="pt-BR" dirty="0">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G1B12 (B) [97.111(a)(1)] Page 3-13</a:t>
            </a:r>
            <a:endParaRPr lang="en-US" sz="1600" b="1">
              <a:solidFill>
                <a:schemeClr val="bg1"/>
              </a:solidFill>
            </a:endParaRPr>
          </a:p>
        </p:txBody>
      </p:sp>
      <p:sp>
        <p:nvSpPr>
          <p:cNvPr id="88068"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E034AC2E-F228-4C74-9CF0-75D1F961FA87}" type="slidenum">
              <a:rPr lang="en-US" b="1">
                <a:solidFill>
                  <a:schemeClr val="bg1"/>
                </a:solidFill>
              </a:rPr>
              <a:pPr algn="r"/>
              <a:t>73</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When may a 10-meter repeater retransmit the 2-meter signal from a station that has a Technician class control operator?</a:t>
            </a:r>
          </a:p>
        </p:txBody>
      </p:sp>
      <p:sp>
        <p:nvSpPr>
          <p:cNvPr id="89090" name="Text Placeholder 2"/>
          <p:cNvSpPr>
            <a:spLocks noGrp="1"/>
          </p:cNvSpPr>
          <p:nvPr>
            <p:ph type="body" idx="1"/>
          </p:nvPr>
        </p:nvSpPr>
        <p:spPr bwMode="auto">
          <a:xfrm>
            <a:off x="609600" y="3124200"/>
            <a:ext cx="10972800" cy="30019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Under no circumstances</a:t>
            </a:r>
          </a:p>
          <a:p>
            <a:pPr marL="457200" indent="-457200">
              <a:buFont typeface="Times New Roman" pitchFamily="18" charset="0"/>
              <a:buAutoNum type="alphaUcPeriod"/>
            </a:pPr>
            <a:r>
              <a:rPr lang="en-US">
                <a:latin typeface="Calibri" pitchFamily="34" charset="0"/>
              </a:rPr>
              <a:t>Only if the station on 10-meters is operating under a Special Temporary Authorization allowing such retransmission</a:t>
            </a:r>
          </a:p>
          <a:p>
            <a:pPr marL="457200" indent="-457200">
              <a:buFont typeface="Times New Roman" pitchFamily="18" charset="0"/>
              <a:buAutoNum type="alphaUcPeriod"/>
            </a:pPr>
            <a:r>
              <a:rPr lang="en-US">
                <a:latin typeface="Calibri" pitchFamily="34" charset="0"/>
              </a:rPr>
              <a:t>Only during an FCC-declared general state of communications emergency</a:t>
            </a:r>
          </a:p>
          <a:p>
            <a:pPr marL="457200" indent="-457200">
              <a:buFont typeface="Times New Roman" pitchFamily="18" charset="0"/>
              <a:buAutoNum type="alphaUcPeriod"/>
            </a:pPr>
            <a:r>
              <a:rPr lang="en-US">
                <a:latin typeface="Calibri" pitchFamily="34" charset="0"/>
              </a:rPr>
              <a:t>Only if the 10-meter repeater control operator holds at least a General class license</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G1E02 (D) [97.205(b)] Page 3-13</a:t>
            </a:r>
            <a:endParaRPr lang="en-US" sz="1600" b="1">
              <a:solidFill>
                <a:schemeClr val="bg1"/>
              </a:solidFill>
            </a:endParaRPr>
          </a:p>
        </p:txBody>
      </p:sp>
      <p:sp>
        <p:nvSpPr>
          <p:cNvPr id="89092"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2136F54E-3748-4E5C-9785-6C6BAD9FB246}" type="slidenum">
              <a:rPr lang="en-US" b="1">
                <a:solidFill>
                  <a:schemeClr val="bg1"/>
                </a:solidFill>
              </a:rPr>
              <a:pPr algn="r"/>
              <a:t>74</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Technical Rules and Standards</a:t>
            </a:r>
          </a:p>
        </p:txBody>
      </p:sp>
      <p:sp>
        <p:nvSpPr>
          <p:cNvPr id="3" name="Content Placeholder 2"/>
          <p:cNvSpPr>
            <a:spLocks noGrp="1"/>
          </p:cNvSpPr>
          <p:nvPr>
            <p:ph idx="1"/>
          </p:nvPr>
        </p:nvSpPr>
        <p:spPr bwMode="auto">
          <a:xfrm>
            <a:off x="609600" y="2362200"/>
            <a:ext cx="10972800" cy="4187825"/>
          </a:xfrm>
          <a:noFill/>
          <a:ln>
            <a:miter lim="800000"/>
            <a:headEnd/>
            <a:tailEnd/>
          </a:ln>
        </p:spPr>
        <p:txBody>
          <a:bodyPr vert="horz" wrap="square" lIns="91440" tIns="45720" rIns="91440" bIns="45720" numCol="1" anchor="t" anchorCtr="0" compatLnSpc="1">
            <a:prstTxWarp prst="textNoShape">
              <a:avLst/>
            </a:prstTxWarp>
          </a:bodyPr>
          <a:lstStyle/>
          <a:p>
            <a:r>
              <a:rPr lang="en-US"/>
              <a:t>Good Amateur Practices …</a:t>
            </a:r>
          </a:p>
          <a:p>
            <a:pPr lvl="1"/>
            <a:r>
              <a:rPr lang="en-US"/>
              <a:t>Not all procedures are covered by FCC Part 97 rules</a:t>
            </a:r>
          </a:p>
          <a:p>
            <a:pPr lvl="1"/>
            <a:r>
              <a:rPr lang="en-US"/>
              <a:t>Amateurs themselves set day-to-day operating standards, although the FCC reserves the right to rule on what is and isn’t </a:t>
            </a:r>
            <a:r>
              <a:rPr lang="en-US" i="1">
                <a:solidFill>
                  <a:srgbClr val="C00000"/>
                </a:solidFill>
              </a:rPr>
              <a:t>good engineering and good amateur practice</a:t>
            </a:r>
          </a:p>
          <a:p>
            <a:pPr lvl="1"/>
            <a:r>
              <a:rPr lang="en-US"/>
              <a:t>Many publications available covering these practices, including …</a:t>
            </a:r>
          </a:p>
          <a:p>
            <a:pPr lvl="2"/>
            <a:r>
              <a:rPr lang="en-US"/>
              <a:t>ARRL Handbook</a:t>
            </a:r>
          </a:p>
          <a:p>
            <a:pPr lvl="2"/>
            <a:r>
              <a:rPr lang="en-US"/>
              <a:t>ARRL Antenna Book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Technical Rules and Standards (cont.)</a:t>
            </a:r>
          </a:p>
        </p:txBody>
      </p:sp>
      <p:sp>
        <p:nvSpPr>
          <p:cNvPr id="3" name="Content Placeholder 2"/>
          <p:cNvSpPr>
            <a:spLocks noGrp="1"/>
          </p:cNvSpPr>
          <p:nvPr>
            <p:ph idx="1"/>
          </p:nvPr>
        </p:nvSpPr>
        <p:spPr bwMode="auto">
          <a:xfrm>
            <a:off x="609600" y="1981200"/>
            <a:ext cx="10972800" cy="4187825"/>
          </a:xfrm>
          <a:noFill/>
          <a:ln>
            <a:miter lim="800000"/>
            <a:headEnd/>
            <a:tailEnd/>
          </a:ln>
        </p:spPr>
        <p:txBody>
          <a:bodyPr vert="horz" wrap="square" lIns="91440" tIns="45720" rIns="91440" bIns="45720" numCol="1" anchor="t" anchorCtr="0" compatLnSpc="1">
            <a:prstTxWarp prst="textNoShape">
              <a:avLst/>
            </a:prstTxWarp>
          </a:bodyPr>
          <a:lstStyle/>
          <a:p>
            <a:r>
              <a:rPr lang="en-US" dirty="0"/>
              <a:t>Output Power</a:t>
            </a:r>
          </a:p>
          <a:p>
            <a:pPr lvl="1"/>
            <a:r>
              <a:rPr lang="en-US" sz="2600" dirty="0"/>
              <a:t>General, Advanced, and Amateur Extra limited to max transmitter output of 1500 W PEP (</a:t>
            </a:r>
            <a:r>
              <a:rPr lang="en-US" sz="2600" i="1" dirty="0">
                <a:solidFill>
                  <a:srgbClr val="C00000"/>
                </a:solidFill>
              </a:rPr>
              <a:t>peak envelope power</a:t>
            </a:r>
            <a:r>
              <a:rPr lang="en-US" sz="2600" dirty="0"/>
              <a:t>) on HF bands</a:t>
            </a:r>
          </a:p>
          <a:p>
            <a:pPr lvl="1"/>
            <a:r>
              <a:rPr lang="en-US" sz="2600" dirty="0"/>
              <a:t>Two Q-signals for indicating power level …</a:t>
            </a:r>
          </a:p>
          <a:p>
            <a:pPr lvl="2"/>
            <a:r>
              <a:rPr lang="en-US" dirty="0"/>
              <a:t>QRP: </a:t>
            </a:r>
            <a:r>
              <a:rPr lang="en-US" i="1" dirty="0">
                <a:solidFill>
                  <a:srgbClr val="C00000"/>
                </a:solidFill>
              </a:rPr>
              <a:t>Reduce power</a:t>
            </a:r>
            <a:r>
              <a:rPr lang="en-US" dirty="0"/>
              <a:t> or </a:t>
            </a:r>
            <a:r>
              <a:rPr lang="en-US" i="1" dirty="0">
                <a:solidFill>
                  <a:srgbClr val="C00000"/>
                </a:solidFill>
              </a:rPr>
              <a:t>I am using low power</a:t>
            </a:r>
            <a:r>
              <a:rPr lang="en-US" dirty="0"/>
              <a:t> (usually 5W or less)</a:t>
            </a:r>
          </a:p>
          <a:p>
            <a:pPr lvl="2"/>
            <a:r>
              <a:rPr lang="en-US" dirty="0"/>
              <a:t>QRO: </a:t>
            </a:r>
            <a:r>
              <a:rPr lang="en-US" i="1" dirty="0">
                <a:solidFill>
                  <a:srgbClr val="C00000"/>
                </a:solidFill>
              </a:rPr>
              <a:t>Increase power</a:t>
            </a:r>
            <a:r>
              <a:rPr lang="en-US" dirty="0"/>
              <a:t> or </a:t>
            </a:r>
            <a:r>
              <a:rPr lang="en-US" i="1" dirty="0">
                <a:solidFill>
                  <a:srgbClr val="C00000"/>
                </a:solidFill>
              </a:rPr>
              <a:t>I am using high power</a:t>
            </a:r>
            <a:endParaRPr lang="en-US" dirty="0"/>
          </a:p>
          <a:p>
            <a:pPr lvl="1"/>
            <a:r>
              <a:rPr lang="en-US" sz="2600" dirty="0"/>
              <a:t>Two max power restrictions on HF …</a:t>
            </a:r>
          </a:p>
          <a:p>
            <a:pPr lvl="2"/>
            <a:r>
              <a:rPr lang="en-US" dirty="0"/>
              <a:t>200 W PEP on 30 meters (10.1 MHz)</a:t>
            </a:r>
          </a:p>
          <a:p>
            <a:pPr lvl="2"/>
            <a:r>
              <a:rPr lang="en-US" dirty="0"/>
              <a:t>100 W PEP with respect to half-wave dipole on 60 meters (5 MHz) with max bandwidth of 2.8 kHz</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 calcmode="lin" valueType="num">
                                      <p:cBhvr additive="base">
                                        <p:cTn id="4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Title 1"/>
          <p:cNvSpPr>
            <a:spLocks noGrp="1"/>
          </p:cNvSpPr>
          <p:nvPr>
            <p:ph type="title"/>
          </p:nvPr>
        </p:nvSpPr>
        <p:spPr bwMode="auto">
          <a:xfrm>
            <a:off x="533400" y="2667000"/>
            <a:ext cx="10972800" cy="1143000"/>
          </a:xfrm>
          <a:noFill/>
          <a:ln>
            <a:miter lim="800000"/>
            <a:headEnd/>
            <a:tailEnd/>
          </a:ln>
        </p:spPr>
        <p:txBody>
          <a:bodyPr vert="horz" wrap="square" lIns="91440" tIns="45720" rIns="91440" bIns="45720" numCol="1" anchor="t" anchorCtr="0" compatLnSpc="1">
            <a:prstTxWarp prst="textNoShape">
              <a:avLst/>
            </a:prstTxWarp>
          </a:bodyPr>
          <a:lstStyle/>
          <a:p>
            <a:r>
              <a:rPr lang="en-US" b="1">
                <a:solidFill>
                  <a:srgbClr val="CC3300"/>
                </a:solidFill>
              </a:rPr>
              <a:t>PRACTICE QUESTIONS</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Who or what determines “good engineering and good amateur practice,” as applied to the operation of an amateur station in all respects not covered by the Part 97 rules?</a:t>
            </a:r>
          </a:p>
        </p:txBody>
      </p:sp>
      <p:sp>
        <p:nvSpPr>
          <p:cNvPr id="93186" name="Text Placeholder 2"/>
          <p:cNvSpPr>
            <a:spLocks noGrp="1"/>
          </p:cNvSpPr>
          <p:nvPr>
            <p:ph type="body" idx="1"/>
          </p:nvPr>
        </p:nvSpPr>
        <p:spPr bwMode="auto">
          <a:xfrm>
            <a:off x="609600" y="3124200"/>
            <a:ext cx="10972800" cy="30019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The FCC</a:t>
            </a:r>
          </a:p>
          <a:p>
            <a:pPr marL="457200" indent="-457200">
              <a:buFont typeface="Times New Roman" pitchFamily="18" charset="0"/>
              <a:buAutoNum type="alphaUcPeriod"/>
            </a:pPr>
            <a:r>
              <a:rPr lang="en-US">
                <a:latin typeface="Calibri" pitchFamily="34" charset="0"/>
              </a:rPr>
              <a:t>The control operator</a:t>
            </a:r>
          </a:p>
          <a:p>
            <a:pPr marL="457200" indent="-457200">
              <a:buFont typeface="Times New Roman" pitchFamily="18" charset="0"/>
              <a:buAutoNum type="alphaUcPeriod"/>
            </a:pPr>
            <a:r>
              <a:rPr lang="en-US">
                <a:latin typeface="Calibri" pitchFamily="34" charset="0"/>
              </a:rPr>
              <a:t>The IEEE</a:t>
            </a:r>
          </a:p>
          <a:p>
            <a:pPr marL="457200" indent="-457200">
              <a:buFont typeface="Times New Roman" pitchFamily="18" charset="0"/>
              <a:buAutoNum type="alphaUcPeriod"/>
            </a:pPr>
            <a:r>
              <a:rPr lang="en-US">
                <a:latin typeface="Calibri" pitchFamily="34" charset="0"/>
              </a:rPr>
              <a:t>The ITU</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G1B11 (A) [97.101(a)] Page 3-14</a:t>
            </a:r>
            <a:endParaRPr lang="en-US" sz="1600" b="1">
              <a:solidFill>
                <a:schemeClr val="bg1"/>
              </a:solidFill>
            </a:endParaRPr>
          </a:p>
        </p:txBody>
      </p:sp>
      <p:sp>
        <p:nvSpPr>
          <p:cNvPr id="93188"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BF39B6C3-74BA-42CE-AE0A-DC04C5E45F26}" type="slidenum">
              <a:rPr lang="en-US" b="1">
                <a:solidFill>
                  <a:schemeClr val="bg1"/>
                </a:solidFill>
              </a:rPr>
              <a:pPr algn="r"/>
              <a:t>78</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is the maximum transmitting power an amateur station may use on 10.140 MHz?</a:t>
            </a:r>
          </a:p>
        </p:txBody>
      </p:sp>
      <p:sp>
        <p:nvSpPr>
          <p:cNvPr id="94210" name="Text Placeholder 2"/>
          <p:cNvSpPr>
            <a:spLocks noGrp="1"/>
          </p:cNvSpPr>
          <p:nvPr>
            <p:ph type="body" idx="1"/>
          </p:nvPr>
        </p:nvSpPr>
        <p:spPr bwMode="auto">
          <a:xfrm>
            <a:off x="609600" y="3124200"/>
            <a:ext cx="10972800" cy="30019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200 watts PEP output</a:t>
            </a:r>
          </a:p>
          <a:p>
            <a:pPr marL="457200" indent="-457200">
              <a:buFont typeface="Times New Roman" pitchFamily="18" charset="0"/>
              <a:buAutoNum type="alphaUcPeriod"/>
            </a:pPr>
            <a:r>
              <a:rPr lang="en-US">
                <a:latin typeface="Calibri" pitchFamily="34" charset="0"/>
              </a:rPr>
              <a:t>1000 watts PEP output</a:t>
            </a:r>
          </a:p>
          <a:p>
            <a:pPr marL="457200" indent="-457200">
              <a:buFont typeface="Times New Roman" pitchFamily="18" charset="0"/>
              <a:buAutoNum type="alphaUcPeriod"/>
            </a:pPr>
            <a:r>
              <a:rPr lang="en-US">
                <a:latin typeface="Calibri" pitchFamily="34" charset="0"/>
              </a:rPr>
              <a:t>1500 watts PEP output</a:t>
            </a:r>
          </a:p>
          <a:p>
            <a:pPr marL="457200" indent="-457200">
              <a:buFont typeface="Times New Roman" pitchFamily="18" charset="0"/>
              <a:buAutoNum type="alphaUcPeriod"/>
            </a:pPr>
            <a:r>
              <a:rPr lang="en-US">
                <a:latin typeface="Calibri" pitchFamily="34" charset="0"/>
              </a:rPr>
              <a:t>2000 watts PEP output</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G1C01 (A) [97.313(c) (1)] Page 3-15</a:t>
            </a:r>
            <a:endParaRPr lang="en-US" sz="1600" b="1">
              <a:solidFill>
                <a:schemeClr val="bg1"/>
              </a:solidFill>
            </a:endParaRPr>
          </a:p>
        </p:txBody>
      </p:sp>
      <p:sp>
        <p:nvSpPr>
          <p:cNvPr id="94212"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C5B78726-9A1F-41A3-93EA-1BE76E20C88B}" type="slidenum">
              <a:rPr lang="en-US" b="1">
                <a:solidFill>
                  <a:schemeClr val="bg1"/>
                </a:solidFill>
              </a:rPr>
              <a:pPr algn="r"/>
              <a:t>79</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5"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VMP (cont.)</a:t>
            </a:r>
          </a:p>
        </p:txBody>
      </p:sp>
      <p:sp>
        <p:nvSpPr>
          <p:cNvPr id="3" name="Content Placeholder 2"/>
          <p:cNvSpPr>
            <a:spLocks noGrp="1"/>
          </p:cNvSpPr>
          <p:nvPr>
            <p:ph idx="1"/>
          </p:nvPr>
        </p:nvSpPr>
        <p:spPr bwMode="auto">
          <a:xfrm>
            <a:off x="609600" y="2170113"/>
            <a:ext cx="10972800" cy="4379912"/>
          </a:xfrm>
          <a:noFill/>
          <a:ln>
            <a:miter lim="800000"/>
            <a:headEnd/>
            <a:tailEnd/>
          </a:ln>
        </p:spPr>
        <p:txBody>
          <a:bodyPr vert="horz" wrap="square" lIns="91440" tIns="45720" rIns="91440" bIns="45720" numCol="1" anchor="t" anchorCtr="0" compatLnSpc="1">
            <a:prstTxWarp prst="textNoShape">
              <a:avLst/>
            </a:prstTxWarp>
          </a:bodyPr>
          <a:lstStyle/>
          <a:p>
            <a:r>
              <a:rPr lang="en-US" dirty="0"/>
              <a:t>Training activities for </a:t>
            </a:r>
            <a:r>
              <a:rPr lang="en-US" i="1" dirty="0">
                <a:solidFill>
                  <a:srgbClr val="C00000"/>
                </a:solidFill>
              </a:rPr>
              <a:t>monitoring</a:t>
            </a:r>
            <a:r>
              <a:rPr lang="en-US" dirty="0"/>
              <a:t> include …</a:t>
            </a:r>
          </a:p>
          <a:p>
            <a:pPr lvl="1"/>
            <a:r>
              <a:rPr lang="en-US" dirty="0"/>
              <a:t>Foxhunting</a:t>
            </a:r>
          </a:p>
          <a:p>
            <a:pPr lvl="1"/>
            <a:r>
              <a:rPr lang="en-US" dirty="0"/>
              <a:t>Radio direction-finding (RDF)</a:t>
            </a:r>
          </a:p>
          <a:p>
            <a:r>
              <a:rPr lang="en-US" dirty="0"/>
              <a:t>Used for quickly locating hidden transmitters</a:t>
            </a:r>
          </a:p>
          <a:p>
            <a:pPr lvl="1"/>
            <a:r>
              <a:rPr lang="en-US" dirty="0"/>
              <a:t>Volunteer monitors might use these skills to locate stations violating FCC rules, intentionally or not</a:t>
            </a:r>
          </a:p>
          <a:p>
            <a:r>
              <a:rPr lang="en-US" dirty="0"/>
              <a:t>More information …</a:t>
            </a:r>
          </a:p>
          <a:p>
            <a:pPr lvl="1">
              <a:buClr>
                <a:schemeClr val="tx1"/>
              </a:buClr>
            </a:pPr>
            <a:r>
              <a:rPr lang="en-US" dirty="0">
                <a:hlinkClick r:id="rId2">
                  <a:extLst>
                    <a:ext uri="{A12FA001-AC4F-418D-AE19-62706E023703}">
                      <ahyp:hlinkClr xmlns:ahyp="http://schemas.microsoft.com/office/drawing/2018/hyperlinkcolor" val="tx"/>
                    </a:ext>
                  </a:extLst>
                </a:hlinkClick>
              </a:rPr>
              <a:t>www.homingin.com</a:t>
            </a:r>
            <a:endParaRPr lang="en-US" dirty="0"/>
          </a:p>
        </p:txBody>
      </p:sp>
      <p:sp>
        <p:nvSpPr>
          <p:cNvPr id="21507" name="TextBox 3"/>
          <p:cNvSpPr txBox="1">
            <a:spLocks noChangeArrowheads="1"/>
          </p:cNvSpPr>
          <p:nvPr/>
        </p:nvSpPr>
        <p:spPr bwMode="auto">
          <a:xfrm>
            <a:off x="11658600" y="6477000"/>
            <a:ext cx="533400" cy="338138"/>
          </a:xfrm>
          <a:prstGeom prst="rect">
            <a:avLst/>
          </a:prstGeom>
          <a:noFill/>
          <a:ln w="9525">
            <a:noFill/>
            <a:miter lim="800000"/>
            <a:headEnd/>
            <a:tailEnd/>
          </a:ln>
        </p:spPr>
        <p:txBody>
          <a:bodyPr>
            <a:spAutoFit/>
          </a:bodyPr>
          <a:lstStyle/>
          <a:p>
            <a:pPr algn="r"/>
            <a:fld id="{6A8EE744-A555-4D18-8649-0D78E02A9D0F}" type="slidenum">
              <a:rPr lang="en-US" sz="1600">
                <a:solidFill>
                  <a:schemeClr val="bg1"/>
                </a:solidFill>
              </a:rPr>
              <a:pPr algn="r"/>
              <a:t>8</a:t>
            </a:fld>
            <a:endParaRPr lang="en-US" sz="160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is the maximum transmitting power an amateur station may use on the 12-meter band?</a:t>
            </a:r>
          </a:p>
        </p:txBody>
      </p:sp>
      <p:sp>
        <p:nvSpPr>
          <p:cNvPr id="95234" name="Text Placeholder 2"/>
          <p:cNvSpPr>
            <a:spLocks noGrp="1"/>
          </p:cNvSpPr>
          <p:nvPr>
            <p:ph type="body" idx="1"/>
          </p:nvPr>
        </p:nvSpPr>
        <p:spPr bwMode="auto">
          <a:xfrm>
            <a:off x="609600" y="3124200"/>
            <a:ext cx="10972800" cy="30019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50 watts PEP output</a:t>
            </a:r>
          </a:p>
          <a:p>
            <a:pPr marL="457200" indent="-457200">
              <a:buFont typeface="Times New Roman" pitchFamily="18" charset="0"/>
              <a:buAutoNum type="alphaUcPeriod"/>
            </a:pPr>
            <a:r>
              <a:rPr lang="en-US">
                <a:latin typeface="Calibri" pitchFamily="34" charset="0"/>
              </a:rPr>
              <a:t>200 watts PEP output</a:t>
            </a:r>
          </a:p>
          <a:p>
            <a:pPr marL="457200" indent="-457200">
              <a:buFont typeface="Times New Roman" pitchFamily="18" charset="0"/>
              <a:buAutoNum type="alphaUcPeriod"/>
            </a:pPr>
            <a:r>
              <a:rPr lang="en-US">
                <a:latin typeface="Calibri" pitchFamily="34" charset="0"/>
              </a:rPr>
              <a:t>1500 watts PEP output</a:t>
            </a:r>
          </a:p>
          <a:p>
            <a:pPr marL="457200" indent="-457200">
              <a:buFont typeface="Times New Roman" pitchFamily="18" charset="0"/>
              <a:buAutoNum type="alphaUcPeriod"/>
            </a:pPr>
            <a:r>
              <a:rPr lang="en-US">
                <a:latin typeface="Calibri" pitchFamily="34" charset="0"/>
              </a:rPr>
              <a:t>An effective radiated power equivalent to 100 watts from a half-wave dipole</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fr-FR" sz="1600" b="1">
                <a:solidFill>
                  <a:schemeClr val="bg1"/>
                </a:solidFill>
              </a:rPr>
              <a:t>G1C02 (C) [97.313] Page 3-14</a:t>
            </a:r>
            <a:endParaRPr lang="en-US" sz="1600" b="1">
              <a:solidFill>
                <a:schemeClr val="bg1"/>
              </a:solidFill>
            </a:endParaRPr>
          </a:p>
        </p:txBody>
      </p:sp>
      <p:sp>
        <p:nvSpPr>
          <p:cNvPr id="95236"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0CF6BEA6-24E0-4EFF-9AAF-79DDC1E46466}" type="slidenum">
              <a:rPr lang="en-US" b="1">
                <a:solidFill>
                  <a:schemeClr val="bg1"/>
                </a:solidFill>
              </a:rPr>
              <a:pPr algn="r"/>
              <a:t>80</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7"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is the maximum bandwidth permitted by FCC rules for Amateur Radio stations transmitting on USB frequencies in the 60-meter band?</a:t>
            </a:r>
          </a:p>
        </p:txBody>
      </p:sp>
      <p:sp>
        <p:nvSpPr>
          <p:cNvPr id="96258" name="Text Placeholder 2"/>
          <p:cNvSpPr>
            <a:spLocks noGrp="1"/>
          </p:cNvSpPr>
          <p:nvPr>
            <p:ph type="body" idx="1"/>
          </p:nvPr>
        </p:nvSpPr>
        <p:spPr bwMode="auto">
          <a:xfrm>
            <a:off x="609600" y="3124200"/>
            <a:ext cx="10972800" cy="30019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de-DE">
                <a:latin typeface="Calibri" pitchFamily="34" charset="0"/>
              </a:rPr>
              <a:t>2.8 kHz</a:t>
            </a:r>
          </a:p>
          <a:p>
            <a:pPr marL="457200" indent="-457200">
              <a:buFont typeface="Times New Roman" pitchFamily="18" charset="0"/>
              <a:buAutoNum type="alphaUcPeriod"/>
            </a:pPr>
            <a:r>
              <a:rPr lang="de-DE">
                <a:latin typeface="Calibri" pitchFamily="34" charset="0"/>
              </a:rPr>
              <a:t>5.6 kHz</a:t>
            </a:r>
          </a:p>
          <a:p>
            <a:pPr marL="457200" indent="-457200">
              <a:buFont typeface="Times New Roman" pitchFamily="18" charset="0"/>
              <a:buAutoNum type="alphaUcPeriod"/>
            </a:pPr>
            <a:r>
              <a:rPr lang="de-DE">
                <a:latin typeface="Calibri" pitchFamily="34" charset="0"/>
              </a:rPr>
              <a:t>1.8 kHz</a:t>
            </a:r>
          </a:p>
          <a:p>
            <a:pPr marL="457200" indent="-457200">
              <a:buFont typeface="Times New Roman" pitchFamily="18" charset="0"/>
              <a:buAutoNum type="alphaUcPeriod"/>
            </a:pPr>
            <a:r>
              <a:rPr lang="de-DE">
                <a:latin typeface="Calibri" pitchFamily="34" charset="0"/>
              </a:rPr>
              <a:t>3 kHz</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G1C03 (A) [97.303(h) (1)] Page 3-15</a:t>
            </a:r>
            <a:endParaRPr lang="en-US" sz="1600" b="1">
              <a:solidFill>
                <a:schemeClr val="bg1"/>
              </a:solidFill>
            </a:endParaRPr>
          </a:p>
        </p:txBody>
      </p:sp>
      <p:sp>
        <p:nvSpPr>
          <p:cNvPr id="96260"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76620810-8960-4F7D-8133-BD21EBD62E95}" type="slidenum">
              <a:rPr lang="en-US" b="1">
                <a:solidFill>
                  <a:schemeClr val="bg1"/>
                </a:solidFill>
              </a:rPr>
              <a:pPr algn="r"/>
              <a:t>81</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Which of the following limitations apply to transmitter power on every amateur band?</a:t>
            </a:r>
          </a:p>
        </p:txBody>
      </p:sp>
      <p:sp>
        <p:nvSpPr>
          <p:cNvPr id="97282" name="Text Placeholder 2"/>
          <p:cNvSpPr>
            <a:spLocks noGrp="1"/>
          </p:cNvSpPr>
          <p:nvPr>
            <p:ph type="body" idx="1"/>
          </p:nvPr>
        </p:nvSpPr>
        <p:spPr bwMode="auto">
          <a:xfrm>
            <a:off x="609600" y="3124200"/>
            <a:ext cx="10972800" cy="30019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Only the minimum power necessary to carry out the desired communications should be used</a:t>
            </a:r>
          </a:p>
          <a:p>
            <a:pPr marL="457200" indent="-457200">
              <a:buFont typeface="Times New Roman" pitchFamily="18" charset="0"/>
              <a:buAutoNum type="alphaUcPeriod"/>
            </a:pPr>
            <a:r>
              <a:rPr lang="en-US">
                <a:latin typeface="Calibri" pitchFamily="34" charset="0"/>
              </a:rPr>
              <a:t>Power must be limited to 200 watts when using data transmissions</a:t>
            </a:r>
          </a:p>
          <a:p>
            <a:pPr marL="457200" indent="-457200">
              <a:buFont typeface="Times New Roman" pitchFamily="18" charset="0"/>
              <a:buAutoNum type="alphaUcPeriod"/>
            </a:pPr>
            <a:r>
              <a:rPr lang="en-US">
                <a:latin typeface="Calibri" pitchFamily="34" charset="0"/>
              </a:rPr>
              <a:t>Power should be limited as necessary to avoid interference to another radio service on the frequency</a:t>
            </a:r>
          </a:p>
          <a:p>
            <a:pPr marL="457200" indent="-457200">
              <a:buFont typeface="Times New Roman" pitchFamily="18" charset="0"/>
              <a:buAutoNum type="alphaUcPeriod"/>
            </a:pPr>
            <a:r>
              <a:rPr lang="en-US">
                <a:latin typeface="Calibri" pitchFamily="34" charset="0"/>
              </a:rPr>
              <a:t>Effective radiated power cannot exceed 1500 watts</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G1C04 (A) [97.313(a)] Page 3-15</a:t>
            </a:r>
            <a:endParaRPr lang="en-US" sz="1600" b="1">
              <a:solidFill>
                <a:schemeClr val="bg1"/>
              </a:solidFill>
            </a:endParaRPr>
          </a:p>
        </p:txBody>
      </p:sp>
      <p:sp>
        <p:nvSpPr>
          <p:cNvPr id="97284"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F6ACA93C-C7AA-471E-B1E4-646B9901A4A7}" type="slidenum">
              <a:rPr lang="en-US" b="1">
                <a:solidFill>
                  <a:schemeClr val="bg1"/>
                </a:solidFill>
              </a:rPr>
              <a:pPr algn="r"/>
              <a:t>82</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is the limit for transmitter power on the 28 MHz band for a General Class control operator?</a:t>
            </a:r>
          </a:p>
        </p:txBody>
      </p:sp>
      <p:sp>
        <p:nvSpPr>
          <p:cNvPr id="98306" name="Text Placeholder 2"/>
          <p:cNvSpPr>
            <a:spLocks noGrp="1"/>
          </p:cNvSpPr>
          <p:nvPr>
            <p:ph type="body" idx="1"/>
          </p:nvPr>
        </p:nvSpPr>
        <p:spPr bwMode="auto">
          <a:xfrm>
            <a:off x="609600" y="3124200"/>
            <a:ext cx="10972800" cy="30019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100 watts PEP output</a:t>
            </a:r>
          </a:p>
          <a:p>
            <a:pPr marL="457200" indent="-457200">
              <a:buFont typeface="Times New Roman" pitchFamily="18" charset="0"/>
              <a:buAutoNum type="alphaUcPeriod"/>
            </a:pPr>
            <a:r>
              <a:rPr lang="en-US">
                <a:latin typeface="Calibri" pitchFamily="34" charset="0"/>
              </a:rPr>
              <a:t>1000 watts PEP output</a:t>
            </a:r>
          </a:p>
          <a:p>
            <a:pPr marL="457200" indent="-457200">
              <a:buFont typeface="Times New Roman" pitchFamily="18" charset="0"/>
              <a:buAutoNum type="alphaUcPeriod"/>
            </a:pPr>
            <a:r>
              <a:rPr lang="en-US">
                <a:latin typeface="Calibri" pitchFamily="34" charset="0"/>
              </a:rPr>
              <a:t>1500 watts PEP output</a:t>
            </a:r>
          </a:p>
          <a:p>
            <a:pPr marL="457200" indent="-457200">
              <a:buFont typeface="Times New Roman" pitchFamily="18" charset="0"/>
              <a:buAutoNum type="alphaUcPeriod"/>
            </a:pPr>
            <a:r>
              <a:rPr lang="en-US">
                <a:latin typeface="Calibri" pitchFamily="34" charset="0"/>
              </a:rPr>
              <a:t>2000 watts PEP output</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fr-FR" sz="1600" b="1">
                <a:solidFill>
                  <a:schemeClr val="bg1"/>
                </a:solidFill>
              </a:rPr>
              <a:t>G1C05 (C) [97.313] Page 3-15</a:t>
            </a:r>
            <a:endParaRPr lang="en-US" sz="1600" b="1">
              <a:solidFill>
                <a:schemeClr val="bg1"/>
              </a:solidFill>
            </a:endParaRPr>
          </a:p>
        </p:txBody>
      </p:sp>
      <p:sp>
        <p:nvSpPr>
          <p:cNvPr id="98308"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AC08284C-EB03-4FBD-911F-B8E0A94AB0FA}" type="slidenum">
              <a:rPr lang="en-US" b="1">
                <a:solidFill>
                  <a:schemeClr val="bg1"/>
                </a:solidFill>
              </a:rPr>
              <a:pPr algn="r"/>
              <a:t>83</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is the limit for transmitter power on the 1.8 MHz band?</a:t>
            </a:r>
          </a:p>
        </p:txBody>
      </p:sp>
      <p:sp>
        <p:nvSpPr>
          <p:cNvPr id="99330" name="Text Placeholder 2"/>
          <p:cNvSpPr>
            <a:spLocks noGrp="1"/>
          </p:cNvSpPr>
          <p:nvPr>
            <p:ph type="body" idx="1"/>
          </p:nvPr>
        </p:nvSpPr>
        <p:spPr bwMode="auto">
          <a:xfrm>
            <a:off x="609600" y="3124200"/>
            <a:ext cx="10972800" cy="30019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200 watts PEP output</a:t>
            </a:r>
          </a:p>
          <a:p>
            <a:pPr marL="457200" indent="-457200">
              <a:buFont typeface="Times New Roman" pitchFamily="18" charset="0"/>
              <a:buAutoNum type="alphaUcPeriod"/>
            </a:pPr>
            <a:r>
              <a:rPr lang="en-US">
                <a:latin typeface="Calibri" pitchFamily="34" charset="0"/>
              </a:rPr>
              <a:t>1000 watts PEP output</a:t>
            </a:r>
          </a:p>
          <a:p>
            <a:pPr marL="457200" indent="-457200">
              <a:buFont typeface="Times New Roman" pitchFamily="18" charset="0"/>
              <a:buAutoNum type="alphaUcPeriod"/>
            </a:pPr>
            <a:r>
              <a:rPr lang="en-US">
                <a:latin typeface="Calibri" pitchFamily="34" charset="0"/>
              </a:rPr>
              <a:t>1200 watts PEP output</a:t>
            </a:r>
          </a:p>
          <a:p>
            <a:pPr marL="457200" indent="-457200">
              <a:buFont typeface="Times New Roman" pitchFamily="18" charset="0"/>
              <a:buAutoNum type="alphaUcPeriod"/>
            </a:pPr>
            <a:r>
              <a:rPr lang="en-US">
                <a:latin typeface="Calibri" pitchFamily="34" charset="0"/>
              </a:rPr>
              <a:t>1500 watts PEP output</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fr-FR" sz="1600" b="1">
                <a:solidFill>
                  <a:schemeClr val="bg1"/>
                </a:solidFill>
              </a:rPr>
              <a:t>G1C06 (D) [97.313] Page 3-14</a:t>
            </a:r>
            <a:endParaRPr lang="en-US" sz="1600" b="1">
              <a:solidFill>
                <a:schemeClr val="bg1"/>
              </a:solidFill>
            </a:endParaRPr>
          </a:p>
        </p:txBody>
      </p:sp>
      <p:sp>
        <p:nvSpPr>
          <p:cNvPr id="99332"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46919852-DD88-407F-A22A-6E859ADF28E3}" type="slidenum">
              <a:rPr lang="en-US" b="1">
                <a:solidFill>
                  <a:schemeClr val="bg1"/>
                </a:solidFill>
              </a:rPr>
              <a:pPr algn="r"/>
              <a:t>84</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is the maximum power limit on the 60-meter band?</a:t>
            </a:r>
          </a:p>
        </p:txBody>
      </p:sp>
      <p:sp>
        <p:nvSpPr>
          <p:cNvPr id="100354" name="Text Placeholder 2"/>
          <p:cNvSpPr>
            <a:spLocks noGrp="1"/>
          </p:cNvSpPr>
          <p:nvPr>
            <p:ph type="body" idx="1"/>
          </p:nvPr>
        </p:nvSpPr>
        <p:spPr bwMode="auto">
          <a:xfrm>
            <a:off x="609600" y="3124200"/>
            <a:ext cx="10972800" cy="30019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1500 watts PEP</a:t>
            </a:r>
          </a:p>
          <a:p>
            <a:pPr marL="457200" indent="-457200">
              <a:buFont typeface="Times New Roman" pitchFamily="18" charset="0"/>
              <a:buAutoNum type="alphaUcPeriod"/>
            </a:pPr>
            <a:r>
              <a:rPr lang="en-US">
                <a:latin typeface="Calibri" pitchFamily="34" charset="0"/>
              </a:rPr>
              <a:t>10 watts RMS</a:t>
            </a:r>
          </a:p>
          <a:p>
            <a:pPr marL="457200" indent="-457200">
              <a:buFont typeface="Times New Roman" pitchFamily="18" charset="0"/>
              <a:buAutoNum type="alphaUcPeriod"/>
            </a:pPr>
            <a:r>
              <a:rPr lang="en-US">
                <a:latin typeface="Calibri" pitchFamily="34" charset="0"/>
              </a:rPr>
              <a:t>ERP of 100 watts PEP with respect to a dipole</a:t>
            </a:r>
          </a:p>
          <a:p>
            <a:pPr marL="457200" indent="-457200">
              <a:buFont typeface="Times New Roman" pitchFamily="18" charset="0"/>
              <a:buAutoNum type="alphaUcPeriod"/>
            </a:pPr>
            <a:r>
              <a:rPr lang="en-US">
                <a:latin typeface="Calibri" pitchFamily="34" charset="0"/>
              </a:rPr>
              <a:t>ERP of 100 watts PEP with respect to an isotropic antenna</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fr-FR" sz="1600" b="1">
                <a:solidFill>
                  <a:schemeClr val="bg1"/>
                </a:solidFill>
              </a:rPr>
              <a:t>G1C14 (C) [97.313(i)] Page 3-15</a:t>
            </a:r>
            <a:endParaRPr lang="en-US" sz="1600" b="1">
              <a:solidFill>
                <a:schemeClr val="bg1"/>
              </a:solidFill>
            </a:endParaRPr>
          </a:p>
        </p:txBody>
      </p:sp>
      <p:sp>
        <p:nvSpPr>
          <p:cNvPr id="100356"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88479CFB-5A22-4460-87BF-AE61781BEB48}" type="slidenum">
              <a:rPr lang="en-US" b="1">
                <a:solidFill>
                  <a:schemeClr val="bg1"/>
                </a:solidFill>
              </a:rPr>
              <a:pPr algn="r"/>
              <a:t>85</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measurement is specified by FCC rules that regulate maximum power output?</a:t>
            </a:r>
          </a:p>
        </p:txBody>
      </p:sp>
      <p:sp>
        <p:nvSpPr>
          <p:cNvPr id="101378" name="Text Placeholder 2"/>
          <p:cNvSpPr>
            <a:spLocks noGrp="1"/>
          </p:cNvSpPr>
          <p:nvPr>
            <p:ph type="body" idx="1"/>
          </p:nvPr>
        </p:nvSpPr>
        <p:spPr bwMode="auto">
          <a:xfrm>
            <a:off x="609600" y="3124200"/>
            <a:ext cx="10972800" cy="30019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RMS</a:t>
            </a:r>
          </a:p>
          <a:p>
            <a:pPr marL="457200" indent="-457200">
              <a:buFont typeface="Times New Roman" pitchFamily="18" charset="0"/>
              <a:buAutoNum type="alphaUcPeriod"/>
            </a:pPr>
            <a:r>
              <a:rPr lang="en-US">
                <a:latin typeface="Calibri" pitchFamily="34" charset="0"/>
              </a:rPr>
              <a:t>Average</a:t>
            </a:r>
          </a:p>
          <a:p>
            <a:pPr marL="457200" indent="-457200">
              <a:buFont typeface="Times New Roman" pitchFamily="18" charset="0"/>
              <a:buAutoNum type="alphaUcPeriod"/>
            </a:pPr>
            <a:r>
              <a:rPr lang="en-US">
                <a:latin typeface="Calibri" pitchFamily="34" charset="0"/>
              </a:rPr>
              <a:t>Forward</a:t>
            </a:r>
          </a:p>
          <a:p>
            <a:pPr marL="457200" indent="-457200">
              <a:buFont typeface="Times New Roman" pitchFamily="18" charset="0"/>
              <a:buAutoNum type="alphaUcPeriod"/>
            </a:pPr>
            <a:r>
              <a:rPr lang="en-US">
                <a:latin typeface="Calibri" pitchFamily="34" charset="0"/>
              </a:rPr>
              <a:t>PEP</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fr-FR" sz="1600" b="1">
                <a:solidFill>
                  <a:schemeClr val="bg1"/>
                </a:solidFill>
              </a:rPr>
              <a:t>G1C15 (D) [97.313] Page 3-14</a:t>
            </a:r>
            <a:endParaRPr lang="en-US" sz="1600" b="1">
              <a:solidFill>
                <a:schemeClr val="bg1"/>
              </a:solidFill>
            </a:endParaRPr>
          </a:p>
        </p:txBody>
      </p:sp>
      <p:sp>
        <p:nvSpPr>
          <p:cNvPr id="101380"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2BFEAAEC-4741-4BC4-9455-E38748BA8119}" type="slidenum">
              <a:rPr lang="en-US" b="1">
                <a:solidFill>
                  <a:schemeClr val="bg1"/>
                </a:solidFill>
              </a:rPr>
              <a:pPr algn="r"/>
              <a:t>86</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is the maximum PEP output allowed for spread spectrum transmissions?</a:t>
            </a:r>
          </a:p>
        </p:txBody>
      </p:sp>
      <p:sp>
        <p:nvSpPr>
          <p:cNvPr id="102402" name="Text Placeholder 2"/>
          <p:cNvSpPr>
            <a:spLocks noGrp="1"/>
          </p:cNvSpPr>
          <p:nvPr>
            <p:ph type="body" idx="1"/>
          </p:nvPr>
        </p:nvSpPr>
        <p:spPr bwMode="auto">
          <a:xfrm>
            <a:off x="609600" y="3124200"/>
            <a:ext cx="10972800" cy="30019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100 milliwatts</a:t>
            </a:r>
          </a:p>
          <a:p>
            <a:pPr marL="457200" indent="-457200">
              <a:buFont typeface="Times New Roman" pitchFamily="18" charset="0"/>
              <a:buAutoNum type="alphaUcPeriod"/>
            </a:pPr>
            <a:r>
              <a:rPr lang="en-US">
                <a:latin typeface="Calibri" pitchFamily="34" charset="0"/>
              </a:rPr>
              <a:t>10 watts</a:t>
            </a:r>
          </a:p>
          <a:p>
            <a:pPr marL="457200" indent="-457200">
              <a:buFont typeface="Times New Roman" pitchFamily="18" charset="0"/>
              <a:buAutoNum type="alphaUcPeriod"/>
            </a:pPr>
            <a:r>
              <a:rPr lang="en-US">
                <a:latin typeface="Calibri" pitchFamily="34" charset="0"/>
              </a:rPr>
              <a:t>100 watts</a:t>
            </a:r>
          </a:p>
          <a:p>
            <a:pPr marL="457200" indent="-457200">
              <a:buFont typeface="Times New Roman" pitchFamily="18" charset="0"/>
              <a:buAutoNum type="alphaUcPeriod"/>
            </a:pPr>
            <a:r>
              <a:rPr lang="en-US">
                <a:latin typeface="Calibri" pitchFamily="34" charset="0"/>
              </a:rPr>
              <a:t>1500 watts</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G1E08 (B) [97.313(j)] Page 3-15</a:t>
            </a:r>
            <a:endParaRPr lang="en-US" sz="1600" b="1">
              <a:solidFill>
                <a:schemeClr val="bg1"/>
              </a:solidFill>
            </a:endParaRPr>
          </a:p>
        </p:txBody>
      </p:sp>
      <p:sp>
        <p:nvSpPr>
          <p:cNvPr id="102404"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44D2340D-6066-4DDE-8D08-F0047BEECCF1}" type="slidenum">
              <a:rPr lang="en-US" b="1">
                <a:solidFill>
                  <a:schemeClr val="bg1"/>
                </a:solidFill>
              </a:rPr>
              <a:pPr algn="r"/>
              <a:t>87</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is QRP operation?</a:t>
            </a:r>
          </a:p>
        </p:txBody>
      </p:sp>
      <p:sp>
        <p:nvSpPr>
          <p:cNvPr id="103426" name="Text Placeholder 2"/>
          <p:cNvSpPr>
            <a:spLocks noGrp="1"/>
          </p:cNvSpPr>
          <p:nvPr>
            <p:ph type="body" idx="1"/>
          </p:nvPr>
        </p:nvSpPr>
        <p:spPr bwMode="auto">
          <a:xfrm>
            <a:off x="609600" y="3124200"/>
            <a:ext cx="10972800" cy="30019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Remote piloted model control</a:t>
            </a:r>
          </a:p>
          <a:p>
            <a:pPr marL="457200" indent="-457200">
              <a:buFont typeface="Times New Roman" pitchFamily="18" charset="0"/>
              <a:buAutoNum type="alphaUcPeriod"/>
            </a:pPr>
            <a:r>
              <a:rPr lang="en-US">
                <a:latin typeface="Calibri" pitchFamily="34" charset="0"/>
              </a:rPr>
              <a:t>Low-power transmit operation</a:t>
            </a:r>
          </a:p>
          <a:p>
            <a:pPr marL="457200" indent="-457200">
              <a:buFont typeface="Times New Roman" pitchFamily="18" charset="0"/>
              <a:buAutoNum type="alphaUcPeriod"/>
            </a:pPr>
            <a:r>
              <a:rPr lang="en-US">
                <a:latin typeface="Calibri" pitchFamily="34" charset="0"/>
              </a:rPr>
              <a:t>Transmission using Quick Response Protocol</a:t>
            </a:r>
          </a:p>
          <a:p>
            <a:pPr marL="457200" indent="-457200">
              <a:buFont typeface="Times New Roman" pitchFamily="18" charset="0"/>
              <a:buAutoNum type="alphaUcPeriod"/>
            </a:pPr>
            <a:r>
              <a:rPr lang="en-US">
                <a:latin typeface="Calibri" pitchFamily="34" charset="0"/>
              </a:rPr>
              <a:t>Traffic relay procedure net operation</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G2D10 (B) Page 3-14</a:t>
            </a:r>
            <a:endParaRPr lang="en-US" sz="1600" b="1">
              <a:solidFill>
                <a:schemeClr val="bg1"/>
              </a:solidFill>
            </a:endParaRPr>
          </a:p>
        </p:txBody>
      </p:sp>
      <p:sp>
        <p:nvSpPr>
          <p:cNvPr id="103428"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DCACB299-06B1-4918-8CDA-6D324AD2D586}" type="slidenum">
              <a:rPr lang="en-US" b="1">
                <a:solidFill>
                  <a:schemeClr val="bg1"/>
                </a:solidFill>
              </a:rPr>
              <a:pPr algn="r"/>
              <a:t>88</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Digital Transmissions</a:t>
            </a:r>
          </a:p>
        </p:txBody>
      </p:sp>
      <p:sp>
        <p:nvSpPr>
          <p:cNvPr id="3" name="Content Placeholder 2"/>
          <p:cNvSpPr>
            <a:spLocks noGrp="1"/>
          </p:cNvSpPr>
          <p:nvPr>
            <p:ph idx="1"/>
          </p:nvPr>
        </p:nvSpPr>
        <p:spPr bwMode="auto">
          <a:xfrm>
            <a:off x="609600" y="2170113"/>
            <a:ext cx="10972800" cy="4379912"/>
          </a:xfrm>
          <a:noFill/>
          <a:ln>
            <a:miter lim="800000"/>
            <a:headEnd/>
            <a:tailEnd/>
          </a:ln>
        </p:spPr>
        <p:txBody>
          <a:bodyPr vert="horz" wrap="square" lIns="91440" tIns="45720" rIns="91440" bIns="45720" numCol="1" anchor="t" anchorCtr="0" compatLnSpc="1">
            <a:prstTxWarp prst="textNoShape">
              <a:avLst/>
            </a:prstTxWarp>
          </a:bodyPr>
          <a:lstStyle/>
          <a:p>
            <a:r>
              <a:rPr lang="en-US"/>
              <a:t>FCC rules for digital transmissions are primarily concerned with the </a:t>
            </a:r>
            <a:r>
              <a:rPr lang="en-US" u="sng"/>
              <a:t>bandwidth</a:t>
            </a:r>
            <a:r>
              <a:rPr lang="en-US"/>
              <a:t> of the transmitted signal</a:t>
            </a:r>
          </a:p>
          <a:p>
            <a:pPr lvl="1"/>
            <a:r>
              <a:rPr lang="en-US"/>
              <a:t>Bandwidth is tied to the </a:t>
            </a:r>
            <a:r>
              <a:rPr lang="en-US" i="1">
                <a:solidFill>
                  <a:srgbClr val="C00000"/>
                </a:solidFill>
              </a:rPr>
              <a:t>symbol rate </a:t>
            </a:r>
            <a:r>
              <a:rPr lang="en-US"/>
              <a:t>… signal events per second</a:t>
            </a:r>
          </a:p>
          <a:p>
            <a:pPr lvl="1"/>
            <a:r>
              <a:rPr lang="en-US"/>
              <a:t>Covered in §97.305(c) and §97.307(f) … see Table 3.4 (next slide)</a:t>
            </a:r>
          </a:p>
          <a:p>
            <a:r>
              <a:rPr lang="en-US"/>
              <a:t>As the size of the amateur bands increases with frequency, faster (wider) signals are allowed</a:t>
            </a:r>
          </a:p>
          <a:p>
            <a:pPr lvl="1"/>
            <a:r>
              <a:rPr lang="en-US"/>
              <a:t>At 33 cm (902 MHz) and above, there is no limit except for the band edges themselves</a:t>
            </a:r>
          </a:p>
          <a:p>
            <a:pPr lvl="1"/>
            <a:endParaRPr lang="en-US"/>
          </a:p>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529"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Regulatory Agencies (cont.)</a:t>
            </a:r>
          </a:p>
        </p:txBody>
      </p:sp>
      <p:sp>
        <p:nvSpPr>
          <p:cNvPr id="3" name="Content Placeholder 2"/>
          <p:cNvSpPr>
            <a:spLocks noGrp="1"/>
          </p:cNvSpPr>
          <p:nvPr>
            <p:ph idx="1"/>
          </p:nvPr>
        </p:nvSpPr>
        <p:spPr bwMode="auto">
          <a:xfrm>
            <a:off x="609600" y="2170113"/>
            <a:ext cx="10972800" cy="4379912"/>
          </a:xfrm>
          <a:noFill/>
          <a:ln>
            <a:miter lim="800000"/>
            <a:headEnd/>
            <a:tailEnd/>
          </a:ln>
        </p:spPr>
        <p:txBody>
          <a:bodyPr vert="horz" wrap="square" lIns="91440" tIns="45720" rIns="91440" bIns="45720" numCol="1" anchor="t" anchorCtr="0" compatLnSpc="1">
            <a:prstTxWarp prst="textNoShape">
              <a:avLst/>
            </a:prstTxWarp>
          </a:bodyPr>
          <a:lstStyle/>
          <a:p>
            <a:r>
              <a:rPr lang="en-US" dirty="0"/>
              <a:t>FAA: Federal Aviation Administration</a:t>
            </a:r>
          </a:p>
          <a:p>
            <a:pPr lvl="1"/>
            <a:r>
              <a:rPr lang="en-US" dirty="0"/>
              <a:t>FAA has jurisdiction over antenna structures more than 200 ft. high and within 4 miles of a public use airport or heliport</a:t>
            </a:r>
          </a:p>
          <a:p>
            <a:pPr lvl="1"/>
            <a:r>
              <a:rPr lang="en-US" dirty="0"/>
              <a:t>Must register such structures with FCC (to avoid aircraft hazards)</a:t>
            </a:r>
          </a:p>
          <a:p>
            <a:r>
              <a:rPr lang="en-US" dirty="0"/>
              <a:t>Local Building Authorities</a:t>
            </a:r>
          </a:p>
          <a:p>
            <a:pPr lvl="1"/>
            <a:r>
              <a:rPr lang="en-US" dirty="0"/>
              <a:t>Local building codes may apply to towers &amp; antennas</a:t>
            </a:r>
          </a:p>
          <a:p>
            <a:pPr lvl="2"/>
            <a:r>
              <a:rPr lang="en-US" dirty="0"/>
              <a:t>FCC Rule PRB-1: Amateur Service communications must be reasonably accommodated … regulations must be the minimum practical</a:t>
            </a:r>
            <a:r>
              <a:rPr lang="en-US" dirty="0">
                <a:solidFill>
                  <a:srgbClr val="CC0000"/>
                </a:solidFill>
              </a:rPr>
              <a:t> </a:t>
            </a:r>
            <a:r>
              <a:rPr lang="en-US" dirty="0"/>
              <a:t>and have legitimate purpose</a:t>
            </a:r>
          </a:p>
        </p:txBody>
      </p:sp>
      <p:sp>
        <p:nvSpPr>
          <p:cNvPr id="22531" name="TextBox 3"/>
          <p:cNvSpPr txBox="1">
            <a:spLocks noChangeArrowheads="1"/>
          </p:cNvSpPr>
          <p:nvPr/>
        </p:nvSpPr>
        <p:spPr bwMode="auto">
          <a:xfrm>
            <a:off x="11658600" y="6477000"/>
            <a:ext cx="533400" cy="338138"/>
          </a:xfrm>
          <a:prstGeom prst="rect">
            <a:avLst/>
          </a:prstGeom>
          <a:noFill/>
          <a:ln w="9525">
            <a:noFill/>
            <a:miter lim="800000"/>
            <a:headEnd/>
            <a:tailEnd/>
          </a:ln>
        </p:spPr>
        <p:txBody>
          <a:bodyPr>
            <a:spAutoFit/>
          </a:bodyPr>
          <a:lstStyle/>
          <a:p>
            <a:pPr algn="r"/>
            <a:fld id="{11D6475B-C62B-41AD-95F5-DE7763C5921A}" type="slidenum">
              <a:rPr lang="en-US" sz="1600">
                <a:solidFill>
                  <a:schemeClr val="bg1"/>
                </a:solidFill>
              </a:rPr>
              <a:pPr algn="r"/>
              <a:t>9</a:t>
            </a:fld>
            <a:endParaRPr lang="en-US" sz="160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Max Symbol Rates &amp; Bandwidth (Table 3.4)</a:t>
            </a:r>
          </a:p>
        </p:txBody>
      </p:sp>
      <p:graphicFrame>
        <p:nvGraphicFramePr>
          <p:cNvPr id="4" name="Table 4"/>
          <p:cNvGraphicFramePr>
            <a:graphicFrameLocks noGrp="1"/>
          </p:cNvGraphicFramePr>
          <p:nvPr>
            <p:ph idx="1"/>
            <p:extLst>
              <p:ext uri="{D42A27DB-BD31-4B8C-83A1-F6EECF244321}">
                <p14:modId xmlns:p14="http://schemas.microsoft.com/office/powerpoint/2010/main" val="2548303926"/>
              </p:ext>
            </p:extLst>
          </p:nvPr>
        </p:nvGraphicFramePr>
        <p:xfrm>
          <a:off x="1981200" y="2057400"/>
          <a:ext cx="8001000" cy="2494280"/>
        </p:xfrm>
        <a:graphic>
          <a:graphicData uri="http://schemas.openxmlformats.org/drawingml/2006/table">
            <a:tbl>
              <a:tblPr firstRow="1" bandRow="1">
                <a:tableStyleId>{5C22544A-7EE6-4342-B048-85BDC9FD1C3A}</a:tableStyleId>
              </a:tblPr>
              <a:tblGrid>
                <a:gridCol w="2667000">
                  <a:extLst>
                    <a:ext uri="{9D8B030D-6E8A-4147-A177-3AD203B41FA5}">
                      <a16:colId xmlns:a16="http://schemas.microsoft.com/office/drawing/2014/main" val="20000"/>
                    </a:ext>
                  </a:extLst>
                </a:gridCol>
                <a:gridCol w="2667000">
                  <a:extLst>
                    <a:ext uri="{9D8B030D-6E8A-4147-A177-3AD203B41FA5}">
                      <a16:colId xmlns:a16="http://schemas.microsoft.com/office/drawing/2014/main" val="20001"/>
                    </a:ext>
                  </a:extLst>
                </a:gridCol>
                <a:gridCol w="2667000">
                  <a:extLst>
                    <a:ext uri="{9D8B030D-6E8A-4147-A177-3AD203B41FA5}">
                      <a16:colId xmlns:a16="http://schemas.microsoft.com/office/drawing/2014/main" val="20002"/>
                    </a:ext>
                  </a:extLst>
                </a:gridCol>
              </a:tblGrid>
              <a:tr h="370840">
                <a:tc>
                  <a:txBody>
                    <a:bodyPr/>
                    <a:lstStyle/>
                    <a:p>
                      <a:pPr algn="ctr"/>
                      <a:r>
                        <a:rPr lang="en-US" dirty="0">
                          <a:solidFill>
                            <a:schemeClr val="tx1"/>
                          </a:solidFill>
                          <a:latin typeface="Arial" panose="020B0604020202020204" pitchFamily="34" charset="0"/>
                          <a:cs typeface="Arial" panose="020B0604020202020204" pitchFamily="34" charset="0"/>
                        </a:rPr>
                        <a:t>BAND</a:t>
                      </a:r>
                    </a:p>
                  </a:txBody>
                  <a:tcPr/>
                </a:tc>
                <a:tc>
                  <a:txBody>
                    <a:bodyPr/>
                    <a:lstStyle/>
                    <a:p>
                      <a:pPr algn="ctr"/>
                      <a:r>
                        <a:rPr lang="en-US" dirty="0">
                          <a:solidFill>
                            <a:schemeClr val="tx1"/>
                          </a:solidFill>
                          <a:latin typeface="Arial" panose="020B0604020202020204" pitchFamily="34" charset="0"/>
                          <a:cs typeface="Arial" panose="020B0604020202020204" pitchFamily="34" charset="0"/>
                        </a:rPr>
                        <a:t>SYMBOL RATE</a:t>
                      </a:r>
                    </a:p>
                    <a:p>
                      <a:pPr algn="ctr"/>
                      <a:r>
                        <a:rPr lang="en-US" dirty="0">
                          <a:solidFill>
                            <a:schemeClr val="tx1"/>
                          </a:solidFill>
                          <a:latin typeface="Arial" panose="020B0604020202020204" pitchFamily="34" charset="0"/>
                          <a:cs typeface="Arial" panose="020B0604020202020204" pitchFamily="34" charset="0"/>
                        </a:rPr>
                        <a:t>(baud)</a:t>
                      </a:r>
                    </a:p>
                  </a:txBody>
                  <a:tcPr/>
                </a:tc>
                <a:tc>
                  <a:txBody>
                    <a:bodyPr/>
                    <a:lstStyle/>
                    <a:p>
                      <a:pPr algn="ctr"/>
                      <a:r>
                        <a:rPr lang="en-US" dirty="0">
                          <a:solidFill>
                            <a:schemeClr val="tx1"/>
                          </a:solidFill>
                          <a:latin typeface="Arial" panose="020B0604020202020204" pitchFamily="34" charset="0"/>
                          <a:cs typeface="Arial" panose="020B0604020202020204" pitchFamily="34" charset="0"/>
                        </a:rPr>
                        <a:t>BANDWIDTH</a:t>
                      </a:r>
                    </a:p>
                    <a:p>
                      <a:pPr algn="ctr"/>
                      <a:r>
                        <a:rPr lang="en-US" dirty="0">
                          <a:solidFill>
                            <a:schemeClr val="tx1"/>
                          </a:solidFill>
                          <a:latin typeface="Arial" panose="020B0604020202020204" pitchFamily="34" charset="0"/>
                          <a:cs typeface="Arial" panose="020B0604020202020204" pitchFamily="34" charset="0"/>
                        </a:rPr>
                        <a:t>(kHz)</a:t>
                      </a:r>
                    </a:p>
                  </a:txBody>
                  <a:tcPr/>
                </a:tc>
                <a:extLst>
                  <a:ext uri="{0D108BD9-81ED-4DB2-BD59-A6C34878D82A}">
                    <a16:rowId xmlns:a16="http://schemas.microsoft.com/office/drawing/2014/main" val="10000"/>
                  </a:ext>
                </a:extLst>
              </a:tr>
              <a:tr h="370840">
                <a:tc>
                  <a:txBody>
                    <a:bodyPr/>
                    <a:lstStyle/>
                    <a:p>
                      <a:r>
                        <a:rPr lang="en-US" dirty="0">
                          <a:latin typeface="Arial" panose="020B0604020202020204" pitchFamily="34" charset="0"/>
                          <a:cs typeface="Arial" panose="020B0604020202020204" pitchFamily="34" charset="0"/>
                        </a:rPr>
                        <a:t>160 thru 12 m</a:t>
                      </a:r>
                    </a:p>
                  </a:txBody>
                  <a:tcPr/>
                </a:tc>
                <a:tc>
                  <a:txBody>
                    <a:bodyPr/>
                    <a:lstStyle/>
                    <a:p>
                      <a:r>
                        <a:rPr lang="en-US" dirty="0">
                          <a:latin typeface="Arial" panose="020B0604020202020204" pitchFamily="34" charset="0"/>
                          <a:cs typeface="Arial" panose="020B0604020202020204" pitchFamily="34" charset="0"/>
                        </a:rPr>
                        <a:t>300</a:t>
                      </a:r>
                    </a:p>
                  </a:txBody>
                  <a:tcPr/>
                </a:tc>
                <a:tc>
                  <a:txBody>
                    <a:bodyPr/>
                    <a:lstStyle/>
                    <a:p>
                      <a:r>
                        <a:rPr lang="en-US" dirty="0">
                          <a:latin typeface="Arial" panose="020B0604020202020204" pitchFamily="34" charset="0"/>
                          <a:cs typeface="Arial" panose="020B0604020202020204" pitchFamily="34" charset="0"/>
                        </a:rPr>
                        <a:t>1</a:t>
                      </a:r>
                    </a:p>
                  </a:txBody>
                  <a:tcPr/>
                </a:tc>
                <a:extLst>
                  <a:ext uri="{0D108BD9-81ED-4DB2-BD59-A6C34878D82A}">
                    <a16:rowId xmlns:a16="http://schemas.microsoft.com/office/drawing/2014/main" val="10001"/>
                  </a:ext>
                </a:extLst>
              </a:tr>
              <a:tr h="370840">
                <a:tc>
                  <a:txBody>
                    <a:bodyPr/>
                    <a:lstStyle/>
                    <a:p>
                      <a:r>
                        <a:rPr lang="en-US" dirty="0">
                          <a:latin typeface="Arial" panose="020B0604020202020204" pitchFamily="34" charset="0"/>
                          <a:cs typeface="Arial" panose="020B0604020202020204" pitchFamily="34" charset="0"/>
                        </a:rPr>
                        <a:t>10 m</a:t>
                      </a:r>
                    </a:p>
                  </a:txBody>
                  <a:tcPr/>
                </a:tc>
                <a:tc>
                  <a:txBody>
                    <a:bodyPr/>
                    <a:lstStyle/>
                    <a:p>
                      <a:r>
                        <a:rPr lang="en-US" dirty="0">
                          <a:latin typeface="Arial" panose="020B0604020202020204" pitchFamily="34" charset="0"/>
                          <a:cs typeface="Arial" panose="020B0604020202020204" pitchFamily="34" charset="0"/>
                        </a:rPr>
                        <a:t>1200</a:t>
                      </a:r>
                    </a:p>
                  </a:txBody>
                  <a:tcPr/>
                </a:tc>
                <a:tc>
                  <a:txBody>
                    <a:bodyPr/>
                    <a:lstStyle/>
                    <a:p>
                      <a:r>
                        <a:rPr lang="en-US" dirty="0">
                          <a:latin typeface="Arial" panose="020B0604020202020204" pitchFamily="34" charset="0"/>
                          <a:cs typeface="Arial" panose="020B0604020202020204" pitchFamily="34" charset="0"/>
                        </a:rPr>
                        <a:t>1</a:t>
                      </a:r>
                    </a:p>
                  </a:txBody>
                  <a:tcPr/>
                </a:tc>
                <a:extLst>
                  <a:ext uri="{0D108BD9-81ED-4DB2-BD59-A6C34878D82A}">
                    <a16:rowId xmlns:a16="http://schemas.microsoft.com/office/drawing/2014/main" val="10002"/>
                  </a:ext>
                </a:extLst>
              </a:tr>
              <a:tr h="370840">
                <a:tc>
                  <a:txBody>
                    <a:bodyPr/>
                    <a:lstStyle/>
                    <a:p>
                      <a:r>
                        <a:rPr lang="en-US" dirty="0">
                          <a:latin typeface="Arial" panose="020B0604020202020204" pitchFamily="34" charset="0"/>
                          <a:cs typeface="Arial" panose="020B0604020202020204" pitchFamily="34" charset="0"/>
                        </a:rPr>
                        <a:t>6 m, 2 m</a:t>
                      </a:r>
                    </a:p>
                  </a:txBody>
                  <a:tcPr/>
                </a:tc>
                <a:tc>
                  <a:txBody>
                    <a:bodyPr/>
                    <a:lstStyle/>
                    <a:p>
                      <a:r>
                        <a:rPr lang="en-US" dirty="0">
                          <a:latin typeface="Arial" panose="020B0604020202020204" pitchFamily="34" charset="0"/>
                          <a:cs typeface="Arial" panose="020B0604020202020204" pitchFamily="34" charset="0"/>
                        </a:rPr>
                        <a:t>19.6k</a:t>
                      </a:r>
                    </a:p>
                  </a:txBody>
                  <a:tcPr/>
                </a:tc>
                <a:tc>
                  <a:txBody>
                    <a:bodyPr/>
                    <a:lstStyle/>
                    <a:p>
                      <a:r>
                        <a:rPr lang="en-US" dirty="0">
                          <a:latin typeface="Arial" panose="020B0604020202020204" pitchFamily="34" charset="0"/>
                          <a:cs typeface="Arial" panose="020B0604020202020204" pitchFamily="34" charset="0"/>
                        </a:rPr>
                        <a:t>2</a:t>
                      </a:r>
                    </a:p>
                  </a:txBody>
                  <a:tcPr/>
                </a:tc>
                <a:extLst>
                  <a:ext uri="{0D108BD9-81ED-4DB2-BD59-A6C34878D82A}">
                    <a16:rowId xmlns:a16="http://schemas.microsoft.com/office/drawing/2014/main" val="10003"/>
                  </a:ext>
                </a:extLst>
              </a:tr>
              <a:tr h="370840">
                <a:tc>
                  <a:txBody>
                    <a:bodyPr/>
                    <a:lstStyle/>
                    <a:p>
                      <a:r>
                        <a:rPr lang="en-US" dirty="0">
                          <a:latin typeface="Arial" panose="020B0604020202020204" pitchFamily="34" charset="0"/>
                          <a:cs typeface="Arial" panose="020B0604020202020204" pitchFamily="34" charset="0"/>
                        </a:rPr>
                        <a:t>1.25 m, 70 cm</a:t>
                      </a:r>
                    </a:p>
                  </a:txBody>
                  <a:tcPr/>
                </a:tc>
                <a:tc>
                  <a:txBody>
                    <a:bodyPr/>
                    <a:lstStyle/>
                    <a:p>
                      <a:r>
                        <a:rPr lang="en-US" dirty="0">
                          <a:latin typeface="Arial" panose="020B0604020202020204" pitchFamily="34" charset="0"/>
                          <a:cs typeface="Arial" panose="020B0604020202020204" pitchFamily="34" charset="0"/>
                        </a:rPr>
                        <a:t>56k</a:t>
                      </a:r>
                    </a:p>
                  </a:txBody>
                  <a:tcPr/>
                </a:tc>
                <a:tc>
                  <a:txBody>
                    <a:bodyPr/>
                    <a:lstStyle/>
                    <a:p>
                      <a:r>
                        <a:rPr lang="en-US" dirty="0">
                          <a:latin typeface="Arial" panose="020B0604020202020204" pitchFamily="34" charset="0"/>
                          <a:cs typeface="Arial" panose="020B0604020202020204" pitchFamily="34" charset="0"/>
                        </a:rPr>
                        <a:t>100</a:t>
                      </a:r>
                    </a:p>
                  </a:txBody>
                  <a:tcPr/>
                </a:tc>
                <a:extLst>
                  <a:ext uri="{0D108BD9-81ED-4DB2-BD59-A6C34878D82A}">
                    <a16:rowId xmlns:a16="http://schemas.microsoft.com/office/drawing/2014/main" val="10004"/>
                  </a:ext>
                </a:extLst>
              </a:tr>
              <a:tr h="370840">
                <a:tc>
                  <a:txBody>
                    <a:bodyPr/>
                    <a:lstStyle/>
                    <a:p>
                      <a:r>
                        <a:rPr lang="en-US" dirty="0">
                          <a:latin typeface="Arial" panose="020B0604020202020204" pitchFamily="34" charset="0"/>
                          <a:cs typeface="Arial" panose="020B0604020202020204" pitchFamily="34" charset="0"/>
                        </a:rPr>
                        <a:t>33 cm and above</a:t>
                      </a:r>
                    </a:p>
                  </a:txBody>
                  <a:tcPr/>
                </a:tc>
                <a:tc>
                  <a:txBody>
                    <a:bodyPr/>
                    <a:lstStyle/>
                    <a:p>
                      <a:r>
                        <a:rPr lang="en-US" dirty="0">
                          <a:latin typeface="Arial" panose="020B0604020202020204" pitchFamily="34" charset="0"/>
                          <a:cs typeface="Arial" panose="020B0604020202020204" pitchFamily="34" charset="0"/>
                        </a:rPr>
                        <a:t>No limit</a:t>
                      </a:r>
                    </a:p>
                  </a:txBody>
                  <a:tcPr/>
                </a:tc>
                <a:tc>
                  <a:txBody>
                    <a:bodyPr/>
                    <a:lstStyle/>
                    <a:p>
                      <a:r>
                        <a:rPr lang="en-US" dirty="0">
                          <a:latin typeface="Arial" panose="020B0604020202020204" pitchFamily="34" charset="0"/>
                          <a:cs typeface="Arial" panose="020B0604020202020204" pitchFamily="34" charset="0"/>
                        </a:rPr>
                        <a:t>No limit</a:t>
                      </a:r>
                    </a:p>
                  </a:txBody>
                  <a:tcPr/>
                </a:tc>
                <a:extLst>
                  <a:ext uri="{0D108BD9-81ED-4DB2-BD59-A6C34878D82A}">
                    <a16:rowId xmlns:a16="http://schemas.microsoft.com/office/drawing/2014/main" val="10005"/>
                  </a:ext>
                </a:extLst>
              </a:tr>
            </a:tbl>
          </a:graphicData>
        </a:graphic>
      </p:graphicFrame>
      <p:sp>
        <p:nvSpPr>
          <p:cNvPr id="5" name="TextBox 4"/>
          <p:cNvSpPr txBox="1">
            <a:spLocks noChangeArrowheads="1"/>
          </p:cNvSpPr>
          <p:nvPr/>
        </p:nvSpPr>
        <p:spPr bwMode="auto">
          <a:xfrm>
            <a:off x="587375" y="5029200"/>
            <a:ext cx="10614025" cy="1446550"/>
          </a:xfrm>
          <a:prstGeom prst="rect">
            <a:avLst/>
          </a:prstGeom>
          <a:noFill/>
          <a:ln w="9525">
            <a:noFill/>
            <a:miter lim="800000"/>
            <a:headEnd/>
            <a:tailEnd/>
          </a:ln>
        </p:spPr>
        <p:txBody>
          <a:bodyPr wrap="square">
            <a:spAutoFit/>
          </a:bodyPr>
          <a:lstStyle/>
          <a:p>
            <a:r>
              <a:rPr lang="en-US" sz="2200" dirty="0">
                <a:solidFill>
                  <a:srgbClr val="0000FF"/>
                </a:solidFill>
                <a:latin typeface="Calibri" panose="020F0502020204030204" pitchFamily="34" charset="0"/>
                <a:cs typeface="Calibri" panose="020F0502020204030204" pitchFamily="34" charset="0"/>
              </a:rPr>
              <a:t>There are new protocols being introduced all the time. The FCC recognized the need for amateurs to receive and understand signals must be balanced with the benefits of innovation. This is why the FCC requires the technical characteristics of the protocol be publicly documented before using it on the air.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Title 1"/>
          <p:cNvSpPr>
            <a:spLocks noGrp="1"/>
          </p:cNvSpPr>
          <p:nvPr>
            <p:ph type="title"/>
          </p:nvPr>
        </p:nvSpPr>
        <p:spPr bwMode="auto">
          <a:xfrm>
            <a:off x="533400" y="2667000"/>
            <a:ext cx="10972800" cy="1143000"/>
          </a:xfrm>
          <a:noFill/>
          <a:ln>
            <a:miter lim="800000"/>
            <a:headEnd/>
            <a:tailEnd/>
          </a:ln>
        </p:spPr>
        <p:txBody>
          <a:bodyPr vert="horz" wrap="square" lIns="91440" tIns="45720" rIns="91440" bIns="45720" numCol="1" anchor="t" anchorCtr="0" compatLnSpc="1">
            <a:prstTxWarp prst="textNoShape">
              <a:avLst/>
            </a:prstTxWarp>
          </a:bodyPr>
          <a:lstStyle/>
          <a:p>
            <a:r>
              <a:rPr lang="en-US" b="1">
                <a:solidFill>
                  <a:srgbClr val="CC3300"/>
                </a:solidFill>
              </a:rPr>
              <a:t>PRACTICE QUESTIONS</a:t>
            </a: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is the maximum symbol rate permitted for RTTY or data emission transmission on the 20-meter band?</a:t>
            </a:r>
          </a:p>
        </p:txBody>
      </p:sp>
      <p:sp>
        <p:nvSpPr>
          <p:cNvPr id="107522" name="Text Placeholder 2"/>
          <p:cNvSpPr>
            <a:spLocks noGrp="1"/>
          </p:cNvSpPr>
          <p:nvPr>
            <p:ph type="body" idx="1"/>
          </p:nvPr>
        </p:nvSpPr>
        <p:spPr bwMode="auto">
          <a:xfrm>
            <a:off x="609600" y="3124200"/>
            <a:ext cx="10972800" cy="30019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pt-BR">
                <a:latin typeface="Calibri" pitchFamily="34" charset="0"/>
              </a:rPr>
              <a:t>56 kilobaud</a:t>
            </a:r>
          </a:p>
          <a:p>
            <a:pPr marL="457200" indent="-457200">
              <a:buFont typeface="Times New Roman" pitchFamily="18" charset="0"/>
              <a:buAutoNum type="alphaUcPeriod"/>
            </a:pPr>
            <a:r>
              <a:rPr lang="pt-BR">
                <a:latin typeface="Calibri" pitchFamily="34" charset="0"/>
              </a:rPr>
              <a:t>19.6 kilobaud</a:t>
            </a:r>
          </a:p>
          <a:p>
            <a:pPr marL="457200" indent="-457200">
              <a:buFont typeface="Times New Roman" pitchFamily="18" charset="0"/>
              <a:buAutoNum type="alphaUcPeriod"/>
            </a:pPr>
            <a:r>
              <a:rPr lang="pt-BR">
                <a:latin typeface="Calibri" pitchFamily="34" charset="0"/>
              </a:rPr>
              <a:t>1200 baud</a:t>
            </a:r>
          </a:p>
          <a:p>
            <a:pPr marL="457200" indent="-457200">
              <a:buFont typeface="Times New Roman" pitchFamily="18" charset="0"/>
              <a:buAutoNum type="alphaUcPeriod"/>
            </a:pPr>
            <a:r>
              <a:rPr lang="pt-BR">
                <a:latin typeface="Calibri" pitchFamily="34" charset="0"/>
              </a:rPr>
              <a:t>300 baud</a:t>
            </a:r>
          </a:p>
          <a:p>
            <a:pPr marL="457200" indent="-457200">
              <a:buFont typeface="Times New Roman" pitchFamily="18" charset="0"/>
              <a:buAutoNum type="alphaUcPeriod"/>
            </a:pP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fr-FR" sz="1600" b="1">
                <a:solidFill>
                  <a:schemeClr val="bg1"/>
                </a:solidFill>
              </a:rPr>
              <a:t>G1C07 (D) [97.305(c), 97.307(f)(3)] Page 3-16</a:t>
            </a:r>
            <a:endParaRPr lang="en-US" sz="1600" b="1">
              <a:solidFill>
                <a:schemeClr val="bg1"/>
              </a:solidFill>
            </a:endParaRPr>
          </a:p>
        </p:txBody>
      </p:sp>
      <p:sp>
        <p:nvSpPr>
          <p:cNvPr id="107524"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020BDE64-839B-4AD2-98E4-323C3E257852}" type="slidenum">
              <a:rPr lang="en-US" b="1">
                <a:solidFill>
                  <a:schemeClr val="bg1"/>
                </a:solidFill>
              </a:rPr>
              <a:pPr algn="r"/>
              <a:t>92</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is the maximum symbol rate permitted for RTTY or data emission transmitted at frequencies below 28 MHz?</a:t>
            </a:r>
          </a:p>
        </p:txBody>
      </p:sp>
      <p:sp>
        <p:nvSpPr>
          <p:cNvPr id="108546" name="Text Placeholder 2"/>
          <p:cNvSpPr>
            <a:spLocks noGrp="1"/>
          </p:cNvSpPr>
          <p:nvPr>
            <p:ph type="body" idx="1"/>
          </p:nvPr>
        </p:nvSpPr>
        <p:spPr bwMode="auto">
          <a:xfrm>
            <a:off x="609600" y="3124200"/>
            <a:ext cx="10972800" cy="30019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pt-BR">
                <a:latin typeface="Calibri" pitchFamily="34" charset="0"/>
              </a:rPr>
              <a:t>56 kilobaud</a:t>
            </a:r>
          </a:p>
          <a:p>
            <a:pPr marL="457200" indent="-457200">
              <a:buFont typeface="Times New Roman" pitchFamily="18" charset="0"/>
              <a:buAutoNum type="alphaUcPeriod"/>
            </a:pPr>
            <a:r>
              <a:rPr lang="pt-BR">
                <a:latin typeface="Calibri" pitchFamily="34" charset="0"/>
              </a:rPr>
              <a:t>19.6 kilobaud</a:t>
            </a:r>
          </a:p>
          <a:p>
            <a:pPr marL="457200" indent="-457200">
              <a:buFont typeface="Times New Roman" pitchFamily="18" charset="0"/>
              <a:buAutoNum type="alphaUcPeriod"/>
            </a:pPr>
            <a:r>
              <a:rPr lang="pt-BR">
                <a:latin typeface="Calibri" pitchFamily="34" charset="0"/>
              </a:rPr>
              <a:t>1200 baud</a:t>
            </a:r>
          </a:p>
          <a:p>
            <a:pPr marL="457200" indent="-457200">
              <a:buFont typeface="Times New Roman" pitchFamily="18" charset="0"/>
              <a:buAutoNum type="alphaUcPeriod"/>
            </a:pPr>
            <a:r>
              <a:rPr lang="pt-BR">
                <a:latin typeface="Calibri" pitchFamily="34" charset="0"/>
              </a:rPr>
              <a:t>300 baud</a:t>
            </a: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fr-FR" sz="1600" b="1">
                <a:solidFill>
                  <a:schemeClr val="bg1"/>
                </a:solidFill>
              </a:rPr>
              <a:t>G1C08 (D) [97.307(f)(3)] Page 3-16</a:t>
            </a:r>
            <a:endParaRPr lang="en-US" sz="1600" b="1">
              <a:solidFill>
                <a:schemeClr val="bg1"/>
              </a:solidFill>
            </a:endParaRPr>
          </a:p>
        </p:txBody>
      </p:sp>
      <p:sp>
        <p:nvSpPr>
          <p:cNvPr id="108548"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813BA8D3-C5ED-4EBE-BE60-8E48DAE5A765}" type="slidenum">
              <a:rPr lang="en-US" b="1">
                <a:solidFill>
                  <a:schemeClr val="bg1"/>
                </a:solidFill>
              </a:rPr>
              <a:pPr algn="r"/>
              <a:t>93</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is the maximum symbol rate permitted for RTTY or data emission transmitted on the 1.25-meter and 70-centimeter bands?</a:t>
            </a:r>
          </a:p>
        </p:txBody>
      </p:sp>
      <p:sp>
        <p:nvSpPr>
          <p:cNvPr id="109570" name="Text Placeholder 2"/>
          <p:cNvSpPr>
            <a:spLocks noGrp="1"/>
          </p:cNvSpPr>
          <p:nvPr>
            <p:ph type="body" idx="1"/>
          </p:nvPr>
        </p:nvSpPr>
        <p:spPr bwMode="auto">
          <a:xfrm>
            <a:off x="609600" y="3124200"/>
            <a:ext cx="10972800" cy="30019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pt-BR">
                <a:latin typeface="Calibri" pitchFamily="34" charset="0"/>
              </a:rPr>
              <a:t>56 kilobaud</a:t>
            </a:r>
          </a:p>
          <a:p>
            <a:pPr marL="457200" indent="-457200">
              <a:buFont typeface="Times New Roman" pitchFamily="18" charset="0"/>
              <a:buAutoNum type="alphaUcPeriod"/>
            </a:pPr>
            <a:r>
              <a:rPr lang="pt-BR">
                <a:latin typeface="Calibri" pitchFamily="34" charset="0"/>
              </a:rPr>
              <a:t>19.6 kilobaud</a:t>
            </a:r>
          </a:p>
          <a:p>
            <a:pPr marL="457200" indent="-457200">
              <a:buFont typeface="Times New Roman" pitchFamily="18" charset="0"/>
              <a:buAutoNum type="alphaUcPeriod"/>
            </a:pPr>
            <a:r>
              <a:rPr lang="pt-BR">
                <a:latin typeface="Calibri" pitchFamily="34" charset="0"/>
              </a:rPr>
              <a:t>1200 baud</a:t>
            </a:r>
          </a:p>
          <a:p>
            <a:pPr marL="457200" indent="-457200">
              <a:buFont typeface="Times New Roman" pitchFamily="18" charset="0"/>
              <a:buAutoNum type="alphaUcPeriod"/>
            </a:pPr>
            <a:r>
              <a:rPr lang="pt-BR">
                <a:latin typeface="Calibri" pitchFamily="34" charset="0"/>
              </a:rPr>
              <a:t>300 baud</a:t>
            </a: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en-US" sz="1600" b="1">
                <a:solidFill>
                  <a:schemeClr val="bg1"/>
                </a:solidFill>
              </a:rPr>
              <a:t>G1C09 (A) [97.305(c) and 97.307(f)(5)] Page 3-16</a:t>
            </a:r>
          </a:p>
        </p:txBody>
      </p:sp>
      <p:sp>
        <p:nvSpPr>
          <p:cNvPr id="109572"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5B66848E-A3DC-4043-838E-7E32ACA3FB08}" type="slidenum">
              <a:rPr lang="en-US" b="1">
                <a:solidFill>
                  <a:schemeClr val="bg1"/>
                </a:solidFill>
              </a:rPr>
              <a:pPr algn="r"/>
              <a:t>94</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is the maximum symbol rate permitted for RTTY or data emission transmissions on the 10-meter band?</a:t>
            </a:r>
          </a:p>
        </p:txBody>
      </p:sp>
      <p:sp>
        <p:nvSpPr>
          <p:cNvPr id="110594" name="Text Placeholder 2"/>
          <p:cNvSpPr>
            <a:spLocks noGrp="1"/>
          </p:cNvSpPr>
          <p:nvPr>
            <p:ph type="body" idx="1"/>
          </p:nvPr>
        </p:nvSpPr>
        <p:spPr bwMode="auto">
          <a:xfrm>
            <a:off x="609600" y="3124200"/>
            <a:ext cx="10972800" cy="30019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pt-BR">
                <a:latin typeface="Calibri" pitchFamily="34" charset="0"/>
              </a:rPr>
              <a:t>56 kilobaud</a:t>
            </a:r>
          </a:p>
          <a:p>
            <a:pPr marL="457200" indent="-457200">
              <a:buFont typeface="Times New Roman" pitchFamily="18" charset="0"/>
              <a:buAutoNum type="alphaUcPeriod"/>
            </a:pPr>
            <a:r>
              <a:rPr lang="pt-BR">
                <a:latin typeface="Calibri" pitchFamily="34" charset="0"/>
              </a:rPr>
              <a:t>19.6 kilobaud</a:t>
            </a:r>
          </a:p>
          <a:p>
            <a:pPr marL="457200" indent="-457200">
              <a:buFont typeface="Times New Roman" pitchFamily="18" charset="0"/>
              <a:buAutoNum type="alphaUcPeriod"/>
            </a:pPr>
            <a:r>
              <a:rPr lang="pt-BR">
                <a:latin typeface="Calibri" pitchFamily="34" charset="0"/>
              </a:rPr>
              <a:t>1200 baud</a:t>
            </a:r>
          </a:p>
          <a:p>
            <a:pPr marL="457200" indent="-457200">
              <a:buFont typeface="Times New Roman" pitchFamily="18" charset="0"/>
              <a:buAutoNum type="alphaUcPeriod"/>
            </a:pPr>
            <a:r>
              <a:rPr lang="pt-BR">
                <a:latin typeface="Calibri" pitchFamily="34" charset="0"/>
              </a:rPr>
              <a:t>300 baud</a:t>
            </a: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en-US" sz="1600" b="1">
                <a:solidFill>
                  <a:schemeClr val="bg1"/>
                </a:solidFill>
              </a:rPr>
              <a:t>G1C10 (C) [97.305(c) and 97.307(f)(4)] Page 3-16</a:t>
            </a:r>
          </a:p>
        </p:txBody>
      </p:sp>
      <p:sp>
        <p:nvSpPr>
          <p:cNvPr id="110596"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FFC7A5C9-E5CE-4ADE-B93F-E7FAD56C6959}" type="slidenum">
              <a:rPr lang="en-US" b="1">
                <a:solidFill>
                  <a:schemeClr val="bg1"/>
                </a:solidFill>
              </a:rPr>
              <a:pPr algn="r"/>
              <a:t>95</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is the maximum symbol rate permitted for RTTY or data emission transmissions on the 2-meter band?</a:t>
            </a:r>
          </a:p>
        </p:txBody>
      </p:sp>
      <p:sp>
        <p:nvSpPr>
          <p:cNvPr id="111618" name="Text Placeholder 2"/>
          <p:cNvSpPr>
            <a:spLocks noGrp="1"/>
          </p:cNvSpPr>
          <p:nvPr>
            <p:ph type="body" idx="1"/>
          </p:nvPr>
        </p:nvSpPr>
        <p:spPr bwMode="auto">
          <a:xfrm>
            <a:off x="609600" y="3124200"/>
            <a:ext cx="10972800" cy="30019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pt-BR">
                <a:latin typeface="Calibri" pitchFamily="34" charset="0"/>
              </a:rPr>
              <a:t>56 kilobaud</a:t>
            </a:r>
          </a:p>
          <a:p>
            <a:pPr marL="457200" indent="-457200">
              <a:buFont typeface="Times New Roman" pitchFamily="18" charset="0"/>
              <a:buAutoNum type="alphaUcPeriod"/>
            </a:pPr>
            <a:r>
              <a:rPr lang="pt-BR">
                <a:latin typeface="Calibri" pitchFamily="34" charset="0"/>
              </a:rPr>
              <a:t>19.6 kilobaud</a:t>
            </a:r>
          </a:p>
          <a:p>
            <a:pPr marL="457200" indent="-457200">
              <a:buFont typeface="Times New Roman" pitchFamily="18" charset="0"/>
              <a:buAutoNum type="alphaUcPeriod"/>
            </a:pPr>
            <a:r>
              <a:rPr lang="pt-BR">
                <a:latin typeface="Calibri" pitchFamily="34" charset="0"/>
              </a:rPr>
              <a:t>1200 baud</a:t>
            </a:r>
          </a:p>
          <a:p>
            <a:pPr marL="457200" indent="-457200">
              <a:buFont typeface="Times New Roman" pitchFamily="18" charset="0"/>
              <a:buAutoNum type="alphaUcPeriod"/>
            </a:pPr>
            <a:r>
              <a:rPr lang="pt-BR">
                <a:latin typeface="Calibri" pitchFamily="34" charset="0"/>
              </a:rPr>
              <a:t>300 baud</a:t>
            </a: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en-US" sz="1600" b="1">
                <a:solidFill>
                  <a:schemeClr val="bg1"/>
                </a:solidFill>
              </a:rPr>
              <a:t>G1C11 (B) [97.305(c) and 97.307(f)(5)] Page 3-16</a:t>
            </a:r>
          </a:p>
        </p:txBody>
      </p:sp>
      <p:sp>
        <p:nvSpPr>
          <p:cNvPr id="111620"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58C9B67D-D225-482D-B779-1371684EECA4}" type="slidenum">
              <a:rPr lang="en-US" b="1">
                <a:solidFill>
                  <a:schemeClr val="bg1"/>
                </a:solidFill>
              </a:rPr>
              <a:pPr algn="r"/>
              <a:t>96</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must be done before using a new digital protocol on the air?</a:t>
            </a:r>
          </a:p>
        </p:txBody>
      </p:sp>
      <p:sp>
        <p:nvSpPr>
          <p:cNvPr id="112642" name="Text Placeholder 2"/>
          <p:cNvSpPr>
            <a:spLocks noGrp="1"/>
          </p:cNvSpPr>
          <p:nvPr>
            <p:ph type="body" idx="1"/>
          </p:nvPr>
        </p:nvSpPr>
        <p:spPr bwMode="auto">
          <a:xfrm>
            <a:off x="609600" y="3124200"/>
            <a:ext cx="10972800" cy="30019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Type-certify equipment to FCC standards</a:t>
            </a:r>
          </a:p>
          <a:p>
            <a:pPr marL="457200" indent="-457200">
              <a:buFont typeface="Times New Roman" pitchFamily="18" charset="0"/>
              <a:buAutoNum type="alphaUcPeriod"/>
            </a:pPr>
            <a:r>
              <a:rPr lang="en-US">
                <a:latin typeface="Calibri" pitchFamily="34" charset="0"/>
              </a:rPr>
              <a:t>Obtain an experimental license from the FCC</a:t>
            </a:r>
          </a:p>
          <a:p>
            <a:pPr marL="457200" indent="-457200">
              <a:buFont typeface="Times New Roman" pitchFamily="18" charset="0"/>
              <a:buAutoNum type="alphaUcPeriod"/>
            </a:pPr>
            <a:r>
              <a:rPr lang="en-US">
                <a:latin typeface="Calibri" pitchFamily="34" charset="0"/>
              </a:rPr>
              <a:t>Publicly document the technical characteristics of the protocol</a:t>
            </a:r>
          </a:p>
          <a:p>
            <a:pPr marL="457200" indent="-457200">
              <a:buFont typeface="Times New Roman" pitchFamily="18" charset="0"/>
              <a:buAutoNum type="alphaUcPeriod"/>
            </a:pPr>
            <a:r>
              <a:rPr lang="en-US">
                <a:latin typeface="Calibri" pitchFamily="34" charset="0"/>
              </a:rPr>
              <a:t>Submit a rule-making proposal to the FCC describing the codes and methods of the technique</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G1C13 (C) [97.309(a) (4)] Page 3-16</a:t>
            </a:r>
            <a:endParaRPr lang="en-US" sz="1600" b="1">
              <a:solidFill>
                <a:schemeClr val="bg1"/>
              </a:solidFill>
            </a:endParaRPr>
          </a:p>
        </p:txBody>
      </p:sp>
      <p:sp>
        <p:nvSpPr>
          <p:cNvPr id="112644"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C53E6AE8-31B9-46E6-9E6F-04FB0C6FF310}" type="slidenum">
              <a:rPr lang="en-US" b="1">
                <a:solidFill>
                  <a:schemeClr val="bg1"/>
                </a:solidFill>
              </a:rPr>
              <a:pPr algn="r"/>
              <a:t>97</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3665" name="Title 1"/>
          <p:cNvSpPr>
            <a:spLocks noGrp="1"/>
          </p:cNvSpPr>
          <p:nvPr>
            <p:ph type="title"/>
          </p:nvPr>
        </p:nvSpPr>
        <p:spPr bwMode="auto">
          <a:xfrm>
            <a:off x="457200" y="3124200"/>
            <a:ext cx="10972800" cy="1143000"/>
          </a:xfrm>
          <a:noFill/>
          <a:ln>
            <a:miter lim="800000"/>
            <a:headEnd/>
            <a:tailEnd/>
          </a:ln>
        </p:spPr>
        <p:txBody>
          <a:bodyPr vert="horz" wrap="square" lIns="91440" tIns="45720" rIns="91440" bIns="45720" numCol="1" anchor="t" anchorCtr="0" compatLnSpc="1">
            <a:prstTxWarp prst="textNoShape">
              <a:avLst/>
            </a:prstTxWarp>
          </a:bodyPr>
          <a:lstStyle/>
          <a:p>
            <a:r>
              <a:rPr lang="en-US"/>
              <a:t>END OF MODULE 3</a:t>
            </a:r>
          </a:p>
        </p:txBody>
      </p:sp>
      <p:sp>
        <p:nvSpPr>
          <p:cNvPr id="113666" name="TextBox 2"/>
          <p:cNvSpPr txBox="1">
            <a:spLocks noChangeArrowheads="1"/>
          </p:cNvSpPr>
          <p:nvPr/>
        </p:nvSpPr>
        <p:spPr bwMode="auto">
          <a:xfrm>
            <a:off x="11658600" y="6477000"/>
            <a:ext cx="533400" cy="338138"/>
          </a:xfrm>
          <a:prstGeom prst="rect">
            <a:avLst/>
          </a:prstGeom>
          <a:noFill/>
          <a:ln w="9525">
            <a:noFill/>
            <a:miter lim="800000"/>
            <a:headEnd/>
            <a:tailEnd/>
          </a:ln>
        </p:spPr>
        <p:txBody>
          <a:bodyPr>
            <a:spAutoFit/>
          </a:bodyPr>
          <a:lstStyle/>
          <a:p>
            <a:pPr algn="r"/>
            <a:fld id="{F49E018D-43A5-45CE-8A09-E832F0773053}" type="slidenum">
              <a:rPr lang="en-US" sz="1600">
                <a:solidFill>
                  <a:schemeClr val="bg1"/>
                </a:solidFill>
              </a:rPr>
              <a:pPr algn="r"/>
              <a:t>98</a:t>
            </a:fld>
            <a:endParaRPr lang="en-US" sz="1600">
              <a:solidFill>
                <a:schemeClr val="bg1"/>
              </a:solidFill>
            </a:endParaRPr>
          </a:p>
        </p:txBody>
      </p:sp>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a:extLst>
              <a:ext uri="{FF2B5EF4-FFF2-40B4-BE49-F238E27FC236}">
                <a16:creationId xmlns:a16="http://schemas.microsoft.com/office/drawing/2014/main" id="{20103386-1A88-A5E1-ECD8-EB051B2FF8B0}"/>
              </a:ext>
            </a:extLst>
          </p:cNvPr>
          <p:cNvSpPr txBox="1"/>
          <p:nvPr/>
        </p:nvSpPr>
        <p:spPr>
          <a:xfrm>
            <a:off x="1143000" y="1905000"/>
            <a:ext cx="5181600" cy="2338070"/>
          </a:xfrm>
          <a:prstGeom prst="rect">
            <a:avLst/>
          </a:prstGeom>
          <a:noFill/>
        </p:spPr>
        <p:txBody>
          <a:bodyPr wrap="square" rtlCol="0">
            <a:spAutoFit/>
          </a:bodyPr>
          <a:lstStyle/>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Slides created by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Jerry D. Kilpatrick</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KØILP (Amateur Radio)</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PGØØØ72373 (Commercial Operator)</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US" sz="1800" u="sng" kern="1200" dirty="0">
                <a:effectLst/>
                <a:latin typeface="Calibri" panose="020F0502020204030204" pitchFamily="34" charset="0"/>
                <a:ea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K0ILP.NC@gmail.com</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Feel free to contact me if you find errors or have suggestions for improvement.</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50233899"/>
      </p:ext>
    </p:extLst>
  </p:cSld>
  <p:clrMapOvr>
    <a:masterClrMapping/>
  </p:clrMapOvr>
</p:sld>
</file>

<file path=ppt/theme/theme1.xml><?xml version="1.0" encoding="utf-8"?>
<a:theme xmlns:a="http://schemas.openxmlformats.org/drawingml/2006/main" name="Module Theme">
  <a:themeElements>
    <a:clrScheme name="HORIZ NO SCREENED DIAMOND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HORIZ NO SCREENED DIAMOND">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HORIZ NO SCREENED DIAMOND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HORIZ NO SCREENED DIAMOND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HORIZ NO SCREENED DIAMOND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HORIZ NO SCREENED DIAMOND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HORIZ NO SCREENED DIAMOND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HORIZ NO SCREENED DIAMOND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HORIZ NO SCREENED DIAMOND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General Template" id="{54BFB2E9-83D3-4304-9120-53E344FA7FC7}" vid="{1EB683C4-BF66-42C8-9149-02B6CD13266B}"/>
    </a:ext>
  </a:extLst>
</a:theme>
</file>

<file path=docProps/app.xml><?xml version="1.0" encoding="utf-8"?>
<Properties xmlns="http://schemas.openxmlformats.org/officeDocument/2006/extended-properties" xmlns:vt="http://schemas.openxmlformats.org/officeDocument/2006/docPropsVTypes">
  <Template>General Template</Template>
  <TotalTime>4617</TotalTime>
  <Words>5516</Words>
  <Application>Microsoft Office PowerPoint</Application>
  <PresentationFormat>Widescreen</PresentationFormat>
  <Paragraphs>668</Paragraphs>
  <Slides>99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99</vt:i4>
      </vt:variant>
    </vt:vector>
  </HeadingPairs>
  <TitlesOfParts>
    <vt:vector size="103" baseType="lpstr">
      <vt:lpstr>Arial</vt:lpstr>
      <vt:lpstr>Calibri</vt:lpstr>
      <vt:lpstr>Times New Roman</vt:lpstr>
      <vt:lpstr>Module Theme</vt:lpstr>
      <vt:lpstr>PowerPoint Presentation</vt:lpstr>
      <vt:lpstr>General Class License Manual and other resources</vt:lpstr>
      <vt:lpstr>Module 3  ARRL General Class Chapter 3 (3.1, 3.2, 3.3, 3.4)  Regulatory Agencies, Amateur Licensing Rules, Control Operator Privileges &amp; Rules, Technical Rules &amp; Standards</vt:lpstr>
      <vt:lpstr>Regulatory Agencies</vt:lpstr>
      <vt:lpstr>PowerPoint Presentation</vt:lpstr>
      <vt:lpstr>Regulatory Agencies (cont.)</vt:lpstr>
      <vt:lpstr>FCC Volunteer Monitoring Program</vt:lpstr>
      <vt:lpstr>VMP (cont.)</vt:lpstr>
      <vt:lpstr>Regulatory Agencies (cont.)</vt:lpstr>
      <vt:lpstr>PRACTICE QUESTIONS</vt:lpstr>
      <vt:lpstr>Which of the following may apply in areas under FCC jurisdiction outside of ITU Region 2?</vt:lpstr>
      <vt:lpstr>What is the maximum height above ground to which an antenna structure may be erected without requiring notification to the FAA and registration with the FCC, provided it is not at or near a public use airport?</vt:lpstr>
      <vt:lpstr>Under what conditions are state and local governments permitted to regulate Amateur Radio antenna structures?</vt:lpstr>
      <vt:lpstr>The frequency allocations of which ITU region apply to radio amateurs operating in North and South America?</vt:lpstr>
      <vt:lpstr>What is the Volunteer Monitoring Program?</vt:lpstr>
      <vt:lpstr>Which of the following are objectives of the Volunteer Monitoring Program?</vt:lpstr>
      <vt:lpstr>What skills learned during hidden transmitter hunts are of help to the Volunteer Monitoring Program?</vt:lpstr>
      <vt:lpstr>Amateur Licensing Rules</vt:lpstr>
      <vt:lpstr>Examination Rules</vt:lpstr>
      <vt:lpstr>Exam Rules (cont.)</vt:lpstr>
      <vt:lpstr>Sample CSCE</vt:lpstr>
      <vt:lpstr>Credit for Previous Licenses</vt:lpstr>
      <vt:lpstr>PRACTICE QUESTIONS</vt:lpstr>
      <vt:lpstr>Who may receive partial credit for the elements represented by an expired Amateur Radio license?</vt:lpstr>
      <vt:lpstr>What license examinations may you administer when you are an accredited VE holding a General class operator license?</vt:lpstr>
      <vt:lpstr>On which of the following band segments may you operate if you are a Technician class operator and have a Certificate of Successful Completion of Examination (CSCE) for General class privileges?</vt:lpstr>
      <vt:lpstr>Which of the following is a requirement for administering a Technician class license examination?</vt:lpstr>
      <vt:lpstr>Which of the following must a person have before they can be an administering VE for a Technician class license examination?</vt:lpstr>
      <vt:lpstr>When must you add the special identifier “AG” after your call sign if you are a Technician class licensee and have a Certificate of Successful Completion of Examination (CSCE) for General class operator privileges, but the FCC has not yet posted your upgrade on its website?</vt:lpstr>
      <vt:lpstr>Volunteer Examiners are accredited by what organization?</vt:lpstr>
      <vt:lpstr>Which of the following criteria must be met for a non-U.S. citizen to be an accredited Volunteer Examiner?</vt:lpstr>
      <vt:lpstr>How long is a Certificate of Successful Completion of Examination (CSCE) valid for exam element credit?</vt:lpstr>
      <vt:lpstr>What is the minimum age that one must be to qualify as an accredited Volunteer Examiner?</vt:lpstr>
      <vt:lpstr>What is required to obtain a new General Class license after a previously-held license has expired and the two-year grace period has passed?</vt:lpstr>
      <vt:lpstr>Control Operator Privileges &amp; Rules</vt:lpstr>
      <vt:lpstr>PowerPoint Presentation</vt:lpstr>
      <vt:lpstr>Control Operator Privileges &amp; Rules (cont.)</vt:lpstr>
      <vt:lpstr>Beacons</vt:lpstr>
      <vt:lpstr>Summary of Amateur HF Bands (Table 3.2)</vt:lpstr>
      <vt:lpstr>PRACTICE QUESTIONS</vt:lpstr>
      <vt:lpstr>On which HF/MF bands is a General class license holder granted all amateur frequency privileges?</vt:lpstr>
      <vt:lpstr>On which of the following bands is phone operation prohibited?</vt:lpstr>
      <vt:lpstr>On which of the following bands is image transmission prohibited?</vt:lpstr>
      <vt:lpstr>Which of the following amateur bands is restricted to communication only on specific channels, rather than frequency ranges?</vt:lpstr>
      <vt:lpstr>Which of the following frequencies is in the General class portion of the 40-meter band (in ITU Region 2)?</vt:lpstr>
      <vt:lpstr>Which of the following frequencies is within the General class portion of the 75-meter phone band?</vt:lpstr>
      <vt:lpstr>Which of the following frequencies is within the General class portion of the 20-meter phone band?</vt:lpstr>
      <vt:lpstr>Which of the following frequencies is within the General class portion of the 80-meter band?</vt:lpstr>
      <vt:lpstr>Which of the following frequencies is within the General class portion of the 15-meter band?</vt:lpstr>
      <vt:lpstr>Which of the following frequencies is available to a control operator holding a General class license?</vt:lpstr>
      <vt:lpstr>When General class licensees are not permitted to use the entire voice portion of a band, which portion of the voice segment is generally available to them?</vt:lpstr>
      <vt:lpstr>Which of the following applies when the FCC rules designate the Amateur Service as a secondary user on a band?</vt:lpstr>
      <vt:lpstr>What is the appropriate action if, when operating on either the 30-meter or 60-meter bands, a station in the primary service interferes with your contact?</vt:lpstr>
      <vt:lpstr>What portion of the 10-meter band is available for repeater use?</vt:lpstr>
      <vt:lpstr>With which of the following conditions must beacon stations comply?</vt:lpstr>
      <vt:lpstr>Which of the following is a purpose of a beacon station as identified in the FCC rules?</vt:lpstr>
      <vt:lpstr>On what HF frequencies are automatically controlled beacons permitted?</vt:lpstr>
      <vt:lpstr>What is the power limit for beacon stations?</vt:lpstr>
      <vt:lpstr>Which of the following conditions require a licensed Amateur Radio operator to take specific steps to avoid harmful interference to other users or facilities?</vt:lpstr>
      <vt:lpstr>In what part of the 13-centimeter band may an amateur station communicate with non-licensed Wi-Fi stations?</vt:lpstr>
      <vt:lpstr>Why should an amateur operator normally avoid transmitting on 14.100, 18.110, 21.150, 24. 930 and 28.200 MHz?</vt:lpstr>
      <vt:lpstr>On what band do amateurs share channels with the unlicensed Wi-Fi service?</vt:lpstr>
      <vt:lpstr>Third-Party Traffic</vt:lpstr>
      <vt:lpstr>Third-Party Traffic (cont.)</vt:lpstr>
      <vt:lpstr>PRACTICE QUESTIONS</vt:lpstr>
      <vt:lpstr>Which of the following would disqualify a third party from participating in stating a message over an amateur station?</vt:lpstr>
      <vt:lpstr>What types of messages for a third party in another country may be transmitted by an amateur station?</vt:lpstr>
      <vt:lpstr>Prohibited and Restricted Communications</vt:lpstr>
      <vt:lpstr>PRACTICE QUESTIONS</vt:lpstr>
      <vt:lpstr>Which of the following transmissions is permitted?</vt:lpstr>
      <vt:lpstr>Which of the following one-way transmissions are permitted?</vt:lpstr>
      <vt:lpstr>What are the restrictions on the use of abbreviations or procedural signals in the Amateur Service?</vt:lpstr>
      <vt:lpstr>When is it permissible to communicate with amateur stations in countries outside the areas administered by the Federal Communications Commission?</vt:lpstr>
      <vt:lpstr>When may a 10-meter repeater retransmit the 2-meter signal from a station that has a Technician class control operator?</vt:lpstr>
      <vt:lpstr>Technical Rules and Standards</vt:lpstr>
      <vt:lpstr>Technical Rules and Standards (cont.)</vt:lpstr>
      <vt:lpstr>PRACTICE QUESTIONS</vt:lpstr>
      <vt:lpstr>Who or what determines “good engineering and good amateur practice,” as applied to the operation of an amateur station in all respects not covered by the Part 97 rules?</vt:lpstr>
      <vt:lpstr>What is the maximum transmitting power an amateur station may use on 10.140 MHz?</vt:lpstr>
      <vt:lpstr>What is the maximum transmitting power an amateur station may use on the 12-meter band?</vt:lpstr>
      <vt:lpstr>What is the maximum bandwidth permitted by FCC rules for Amateur Radio stations transmitting on USB frequencies in the 60-meter band?</vt:lpstr>
      <vt:lpstr>Which of the following limitations apply to transmitter power on every amateur band?</vt:lpstr>
      <vt:lpstr>What is the limit for transmitter power on the 28 MHz band for a General Class control operator?</vt:lpstr>
      <vt:lpstr>What is the limit for transmitter power on the 1.8 MHz band?</vt:lpstr>
      <vt:lpstr>What is the maximum power limit on the 60-meter band?</vt:lpstr>
      <vt:lpstr>What measurement is specified by FCC rules that regulate maximum power output?</vt:lpstr>
      <vt:lpstr>What is the maximum PEP output allowed for spread spectrum transmissions?</vt:lpstr>
      <vt:lpstr>What is QRP operation?</vt:lpstr>
      <vt:lpstr>Digital Transmissions</vt:lpstr>
      <vt:lpstr>Max Symbol Rates &amp; Bandwidth (Table 3.4)</vt:lpstr>
      <vt:lpstr>PRACTICE QUESTIONS</vt:lpstr>
      <vt:lpstr>What is the maximum symbol rate permitted for RTTY or data emission transmission on the 20-meter band?</vt:lpstr>
      <vt:lpstr>What is the maximum symbol rate permitted for RTTY or data emission transmitted at frequencies below 28 MHz?</vt:lpstr>
      <vt:lpstr>What is the maximum symbol rate permitted for RTTY or data emission transmitted on the 1.25-meter and 70-centimeter bands?</vt:lpstr>
      <vt:lpstr>What is the maximum symbol rate permitted for RTTY or data emission transmissions on the 10-meter band?</vt:lpstr>
      <vt:lpstr>What is the maximum symbol rate permitted for RTTY or data emission transmissions on the 2-meter band?</vt:lpstr>
      <vt:lpstr>What must be done before using a new digital protocol on the air?</vt:lpstr>
      <vt:lpstr>END OF MODULE 3</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Jerry Kilpatrick</dc:creator>
  <cp:lastModifiedBy>Jerry Kilpatrick</cp:lastModifiedBy>
  <cp:revision>33</cp:revision>
  <dcterms:created xsi:type="dcterms:W3CDTF">2021-12-02T19:56:09Z</dcterms:created>
  <dcterms:modified xsi:type="dcterms:W3CDTF">2022-05-13T22:17:59Z</dcterms:modified>
</cp:coreProperties>
</file>